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0" r:id="rId3"/>
    <p:sldId id="302" r:id="rId4"/>
    <p:sldId id="299" r:id="rId5"/>
    <p:sldId id="303" r:id="rId6"/>
    <p:sldId id="307" r:id="rId7"/>
    <p:sldId id="325" r:id="rId8"/>
    <p:sldId id="304" r:id="rId9"/>
    <p:sldId id="306" r:id="rId10"/>
    <p:sldId id="308" r:id="rId11"/>
    <p:sldId id="314" r:id="rId12"/>
    <p:sldId id="313" r:id="rId13"/>
    <p:sldId id="312" r:id="rId14"/>
    <p:sldId id="311" r:id="rId15"/>
    <p:sldId id="316" r:id="rId16"/>
    <p:sldId id="320" r:id="rId17"/>
    <p:sldId id="315" r:id="rId18"/>
    <p:sldId id="321" r:id="rId19"/>
    <p:sldId id="317" r:id="rId20"/>
  </p:sldIdLst>
  <p:sldSz cx="9144000" cy="6858000" type="screen4x3"/>
  <p:notesSz cx="6858000" cy="9872663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12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86" y="-96"/>
      </p:cViewPr>
      <p:guideLst>
        <p:guide orient="horz" pos="311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4A8855B-F6F2-4B6A-8081-B0D5F50B812C}" type="datetimeFigureOut">
              <a:rPr lang="es-ES"/>
              <a:pPr>
                <a:defRPr/>
              </a:pPr>
              <a:t>08/06/2014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96E817-BDC8-4C0C-8BEE-7B95889FF5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926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89475"/>
            <a:ext cx="50292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7895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11EF93-8E3F-491F-96DB-4B7AE2C629C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3195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74C5F-6E8A-463B-92D9-F605E3514AD3}" type="slidenum">
              <a:rPr lang="es-ES_tradnl" smtClean="0"/>
              <a:pPr/>
              <a:t>1</a:t>
            </a:fld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CB9C8-B001-422C-9A0F-21C64CD9CC6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17097-F8A0-42CD-BAC1-F13E311CB299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19330-55AE-410F-AADC-53D953B5F94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8B9A3-6EB2-4C10-8612-A9A2FC957AA1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1CD6A-599C-43EA-9459-29831BA1E451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CBA4-C191-4185-A59A-6BA49303D99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74E04-C679-4D16-9CDB-B4796256048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BE447-29F7-4334-8F2F-C1B00302460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83D52-C114-46B3-9912-DEB50B07CEC9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3E324F-9A0F-4308-8C48-2BE21298CA8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46B35-B477-48CB-B8D5-1184A206A6D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14C8A1-E14F-4A4A-A301-7F0F132F361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com.ec/imgres?imgurl=http://trinityeyes.files.wordpress.com/2008/11/paradigma1.jpg&amp;imgrefurl=http://trinityeyes.wordpress.com/2008/11/28/paradigmas-alimento-de-la-matrix/&amp;usg=__IUutVw4NlDg3aKugdypRZbk_2Yk=&amp;h=362&amp;w=286&amp;sz=16&amp;hl=es&amp;start=7&amp;tbnid=NaY1BA2S9Tb5BM:&amp;tbnh=121&amp;tbnw=96&amp;prev=/images?q=paradigma&amp;gbv=2&amp;hl=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681163" y="1681163"/>
            <a:ext cx="59372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285875" y="615950"/>
            <a:ext cx="6429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s-ES" sz="4000" b="1" dirty="0"/>
              <a:t>VALORES EN LA FAMILIA</a:t>
            </a:r>
            <a:endParaRPr lang="es-ES_tradnl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898900" y="2363788"/>
            <a:ext cx="1460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_tradnl" sz="39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es-ES_tradnl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651250" y="2962275"/>
            <a:ext cx="1460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_tradnl" sz="39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es-ES_tradnl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055" name="Picture 8" descr="http://www.videowebperu.com/canales/1/FamiliaFernandez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4" y="1484784"/>
            <a:ext cx="3571875" cy="34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FAMILIA  Y VALORES</a:t>
            </a:r>
          </a:p>
        </p:txBody>
      </p:sp>
      <p:sp>
        <p:nvSpPr>
          <p:cNvPr id="14339" name="4 Marcador de contenido"/>
          <p:cNvSpPr>
            <a:spLocks noGrp="1"/>
          </p:cNvSpPr>
          <p:nvPr>
            <p:ph idx="1"/>
          </p:nvPr>
        </p:nvSpPr>
        <p:spPr>
          <a:xfrm>
            <a:off x="685800" y="1981200"/>
            <a:ext cx="5029200" cy="4114800"/>
          </a:xfrm>
        </p:spPr>
        <p:txBody>
          <a:bodyPr/>
          <a:lstStyle/>
          <a:p>
            <a:r>
              <a:rPr lang="es-ES" smtClean="0"/>
              <a:t>Si bien se podría decir que la familia no es el único contexto donde se educa en valores, es una realidad que el ambiente de proximidad e intimidad que en ella se da la hace especialmente eficaz en esta tarea.</a:t>
            </a:r>
          </a:p>
          <a:p>
            <a:pPr>
              <a:buFontTx/>
              <a:buNone/>
            </a:pPr>
            <a:endParaRPr lang="es-ES" smtClean="0"/>
          </a:p>
        </p:txBody>
      </p:sp>
      <p:pic>
        <p:nvPicPr>
          <p:cNvPr id="14340" name="Picture 2" descr="http://www.unidad094.upn.mx/revista/44/valo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000250"/>
            <a:ext cx="28575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5172075" cy="1143000"/>
          </a:xfrm>
        </p:spPr>
        <p:txBody>
          <a:bodyPr/>
          <a:lstStyle/>
          <a:p>
            <a:r>
              <a:rPr lang="es-ES" smtClean="0"/>
              <a:t>          FAMILIA  Y</a:t>
            </a:r>
          </a:p>
        </p:txBody>
      </p:sp>
      <p:sp>
        <p:nvSpPr>
          <p:cNvPr id="15363" name="4 Marcador de contenido"/>
          <p:cNvSpPr>
            <a:spLocks noGrp="1"/>
          </p:cNvSpPr>
          <p:nvPr>
            <p:ph idx="1"/>
          </p:nvPr>
        </p:nvSpPr>
        <p:spPr>
          <a:xfrm>
            <a:off x="685800" y="1981200"/>
            <a:ext cx="6886575" cy="46624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ES" sz="2000" smtClean="0"/>
              <a:t>La familia es la  primera escuela para la vida.</a:t>
            </a:r>
          </a:p>
          <a:p>
            <a:pPr>
              <a:buFont typeface="Wingdings" pitchFamily="2" charset="2"/>
              <a:buChar char="ü"/>
            </a:pPr>
            <a:r>
              <a:rPr lang="es-ES" sz="2000" smtClean="0"/>
              <a:t>El que hoy es hijo y hermano, mañana será esposo, padre, abuelo.</a:t>
            </a:r>
          </a:p>
          <a:p>
            <a:pPr>
              <a:buFont typeface="Wingdings" pitchFamily="2" charset="2"/>
              <a:buChar char="ü"/>
            </a:pPr>
            <a:r>
              <a:rPr lang="es-ES" sz="2000" smtClean="0"/>
              <a:t>La mejor edad para educar en valores es en la niñez.</a:t>
            </a:r>
          </a:p>
          <a:p>
            <a:pPr>
              <a:buFont typeface="Wingdings" pitchFamily="2" charset="2"/>
              <a:buChar char="ü"/>
            </a:pPr>
            <a:r>
              <a:rPr lang="es-ES" sz="2000" smtClean="0"/>
              <a:t>La familia es encargada de sembrar tempranamente en los hijos las raíces profundas de los valores.</a:t>
            </a:r>
          </a:p>
          <a:p>
            <a:pPr>
              <a:buFont typeface="Wingdings" pitchFamily="2" charset="2"/>
              <a:buChar char="ü"/>
            </a:pPr>
            <a:r>
              <a:rPr lang="es-ES" sz="2000" smtClean="0"/>
              <a:t>Lo permanente (valores y principios) debe regir lo transitorio (gustos, modas, bienes materiales, decisiones, posturas) Entonces DEBEMOS ESTAR DE ACUERDO EN LO IMPORTANTE Y FUNDAMENTAL!</a:t>
            </a:r>
          </a:p>
          <a:p>
            <a:pPr>
              <a:buFont typeface="Wingdings" pitchFamily="2" charset="2"/>
              <a:buChar char="ü"/>
            </a:pPr>
            <a:r>
              <a:rPr lang="es-ES" sz="2000" smtClean="0"/>
              <a:t>La falta de acuerdo en lo fundamental afecta  AL SISTEMA FAMILIAR  y todos los subsistemas de la familia, lleva a la ruptura del dialogo, inconsistencia en las relaciones y la desconfianza.</a:t>
            </a:r>
          </a:p>
          <a:p>
            <a:endParaRPr lang="es-ES" smtClean="0"/>
          </a:p>
        </p:txBody>
      </p:sp>
      <p:pic>
        <p:nvPicPr>
          <p:cNvPr id="15364" name="Picture 2" descr="http://cv.edu.mx/cursos/moodle/file.php/1/20080125083347-valo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0"/>
            <a:ext cx="26098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Título"/>
          <p:cNvSpPr>
            <a:spLocks noGrp="1"/>
          </p:cNvSpPr>
          <p:nvPr>
            <p:ph type="title"/>
          </p:nvPr>
        </p:nvSpPr>
        <p:spPr>
          <a:xfrm>
            <a:off x="285750" y="609600"/>
            <a:ext cx="8172450" cy="1143000"/>
          </a:xfrm>
        </p:spPr>
        <p:txBody>
          <a:bodyPr/>
          <a:lstStyle/>
          <a:p>
            <a:r>
              <a:rPr lang="es-ES" b="1" smtClean="0"/>
              <a:t>Cómo se transmiten los valores?</a:t>
            </a:r>
            <a:br>
              <a:rPr lang="es-ES" b="1" smtClean="0"/>
            </a:br>
            <a:endParaRPr lang="es-ES" smtClean="0"/>
          </a:p>
        </p:txBody>
      </p:sp>
      <p:sp>
        <p:nvSpPr>
          <p:cNvPr id="16387" name="4 Marcador de contenido"/>
          <p:cNvSpPr>
            <a:spLocks noGrp="1"/>
          </p:cNvSpPr>
          <p:nvPr>
            <p:ph idx="1"/>
          </p:nvPr>
        </p:nvSpPr>
        <p:spPr>
          <a:xfrm>
            <a:off x="685800" y="1357313"/>
            <a:ext cx="8243888" cy="473868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s-ES" sz="2800" smtClean="0"/>
          </a:p>
          <a:p>
            <a:pPr>
              <a:buFont typeface="Wingdings" pitchFamily="2" charset="2"/>
              <a:buChar char="ü"/>
            </a:pPr>
            <a:r>
              <a:rPr lang="es-ES" sz="2400" smtClean="0"/>
              <a:t>De manera vertical (de arriba</a:t>
            </a:r>
          </a:p>
          <a:p>
            <a:pPr>
              <a:buFontTx/>
              <a:buNone/>
            </a:pPr>
            <a:r>
              <a:rPr lang="es-ES" sz="2400" smtClean="0"/>
              <a:t>    hacia abajo) y horizontalmente también.</a:t>
            </a:r>
          </a:p>
          <a:p>
            <a:pPr>
              <a:buFontTx/>
              <a:buNone/>
            </a:pPr>
            <a:endParaRPr lang="es-ES" sz="2400" smtClean="0"/>
          </a:p>
          <a:p>
            <a:pPr>
              <a:buFont typeface="Wingdings" pitchFamily="2" charset="2"/>
              <a:buChar char="ü"/>
            </a:pPr>
            <a:r>
              <a:rPr lang="es-ES" sz="2400" smtClean="0"/>
              <a:t>Asumiéndolos de manera personal.</a:t>
            </a:r>
          </a:p>
          <a:p>
            <a:pPr>
              <a:buFontTx/>
              <a:buNone/>
            </a:pPr>
            <a:endParaRPr lang="es-ES" sz="2400" smtClean="0"/>
          </a:p>
          <a:p>
            <a:pPr>
              <a:buFont typeface="Wingdings" pitchFamily="2" charset="2"/>
              <a:buChar char="ü"/>
            </a:pPr>
            <a:r>
              <a:rPr lang="es-ES" sz="2400" smtClean="0"/>
              <a:t> Mediante el ejemplo (De manera</a:t>
            </a:r>
          </a:p>
          <a:p>
            <a:pPr>
              <a:buFontTx/>
              <a:buNone/>
            </a:pPr>
            <a:r>
              <a:rPr lang="es-ES" sz="2400" smtClean="0"/>
              <a:t>      operativa y comprobable).</a:t>
            </a:r>
          </a:p>
          <a:p>
            <a:pPr>
              <a:buFont typeface="Wingdings" pitchFamily="2" charset="2"/>
              <a:buChar char="ü"/>
            </a:pPr>
            <a:endParaRPr lang="es-ES" sz="2400" smtClean="0"/>
          </a:p>
          <a:p>
            <a:pPr>
              <a:buFont typeface="Wingdings" pitchFamily="2" charset="2"/>
              <a:buChar char="ü"/>
            </a:pPr>
            <a:r>
              <a:rPr lang="es-ES" sz="2400" smtClean="0"/>
              <a:t>En un clima democrático, participación , confianza y apertura.</a:t>
            </a:r>
          </a:p>
          <a:p>
            <a:endParaRPr lang="es-ES" smtClean="0"/>
          </a:p>
        </p:txBody>
      </p:sp>
      <p:pic>
        <p:nvPicPr>
          <p:cNvPr id="16388" name="Picture 2" descr="http://pubs.niaaa.nih.gov/publications/MakeADiff_SpanHTML/fami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2714625"/>
            <a:ext cx="3333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Título"/>
          <p:cNvSpPr>
            <a:spLocks noGrp="1"/>
          </p:cNvSpPr>
          <p:nvPr>
            <p:ph type="title"/>
          </p:nvPr>
        </p:nvSpPr>
        <p:spPr>
          <a:xfrm>
            <a:off x="611560" y="673070"/>
            <a:ext cx="7520940" cy="836672"/>
          </a:xfrm>
        </p:spPr>
        <p:txBody>
          <a:bodyPr/>
          <a:lstStyle/>
          <a:p>
            <a:pPr algn="l"/>
            <a:r>
              <a:rPr lang="es-ES" sz="2400" dirty="0" smtClean="0"/>
              <a:t>Cómo podemos educar </a:t>
            </a:r>
            <a:br>
              <a:rPr lang="es-ES" sz="2400" dirty="0" smtClean="0"/>
            </a:br>
            <a:r>
              <a:rPr lang="es-ES" sz="2400" dirty="0" smtClean="0"/>
              <a:t>en valores  en la familia?</a:t>
            </a:r>
            <a:br>
              <a:rPr lang="es-ES" sz="2400" dirty="0" smtClean="0"/>
            </a:br>
            <a:endParaRPr lang="es-ES" sz="2400" dirty="0" smtClean="0"/>
          </a:p>
        </p:txBody>
      </p:sp>
      <p:sp>
        <p:nvSpPr>
          <p:cNvPr id="17411" name="4 Marcador de contenido"/>
          <p:cNvSpPr>
            <a:spLocks noGrp="1"/>
          </p:cNvSpPr>
          <p:nvPr>
            <p:ph idx="1"/>
          </p:nvPr>
        </p:nvSpPr>
        <p:spPr>
          <a:xfrm>
            <a:off x="571500" y="1500188"/>
            <a:ext cx="7886700" cy="5357812"/>
          </a:xfrm>
        </p:spPr>
        <p:txBody>
          <a:bodyPr/>
          <a:lstStyle/>
          <a:p>
            <a:pPr>
              <a:buFontTx/>
              <a:buNone/>
            </a:pPr>
            <a:endParaRPr lang="es-ES" sz="2400" i="1" dirty="0" smtClean="0"/>
          </a:p>
          <a:p>
            <a:pPr>
              <a:buFont typeface="Wingdings" pitchFamily="2" charset="2"/>
              <a:buChar char="ü"/>
            </a:pPr>
            <a:r>
              <a:rPr lang="es-ES" sz="2400" i="1" dirty="0" smtClean="0"/>
              <a:t>Hay varias formas ,   como   pueden ser promoviendo :  normas y los hábitos. </a:t>
            </a:r>
          </a:p>
          <a:p>
            <a:pPr>
              <a:buFont typeface="Wingdings" pitchFamily="2" charset="2"/>
              <a:buChar char="ü"/>
            </a:pPr>
            <a:r>
              <a:rPr lang="es-ES" sz="2400" i="1" dirty="0" smtClean="0"/>
              <a:t>La </a:t>
            </a:r>
            <a:r>
              <a:rPr lang="es-ES" sz="2400" b="1" i="1" dirty="0" smtClean="0"/>
              <a:t>norma </a:t>
            </a:r>
            <a:r>
              <a:rPr lang="es-ES" sz="2400" i="1" dirty="0" smtClean="0"/>
              <a:t>es una pauta concreta de conducta. Es una regla que determina la forma en que se debe hacer una cosa y que rige el obrar de las personas.</a:t>
            </a:r>
          </a:p>
          <a:p>
            <a:pPr>
              <a:buFont typeface="Wingdings" pitchFamily="2" charset="2"/>
              <a:buChar char="ü"/>
            </a:pPr>
            <a:r>
              <a:rPr lang="es-ES" sz="2400" b="1" i="1" dirty="0" smtClean="0"/>
              <a:t>Hábito es toda capacidad adquirida por la constante práctica de un ejercicio, a veces implícito en una norma, </a:t>
            </a:r>
            <a:r>
              <a:rPr lang="es-ES" sz="2400" i="1" dirty="0" smtClean="0"/>
              <a:t>sea éste de predominante naturaleza intelectual, volitiva, motriz. </a:t>
            </a:r>
          </a:p>
          <a:p>
            <a:pPr>
              <a:buFont typeface="Wingdings" pitchFamily="2" charset="2"/>
              <a:buChar char="ü"/>
            </a:pPr>
            <a:r>
              <a:rPr lang="es-ES" sz="2400" i="1" dirty="0" smtClean="0"/>
              <a:t> El hábito se debe a la persistencia de ciertas impresiones en el sistema nervioso, por cuanto se adquiere por la práctica repetida de algún acto.</a:t>
            </a:r>
            <a:endParaRPr lang="es-ES" sz="2400" dirty="0" smtClean="0"/>
          </a:p>
          <a:p>
            <a:endParaRPr lang="es-ES" dirty="0" smtClean="0"/>
          </a:p>
        </p:txBody>
      </p:sp>
      <p:pic>
        <p:nvPicPr>
          <p:cNvPr id="17412" name="Picture 2" descr="http://asodeindo.com/wp-content/uploads/2009/11/familia_ayu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214313"/>
            <a:ext cx="26384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Cómo podemos educar en valores  o trasmitirlos en la familia?</a:t>
            </a:r>
          </a:p>
        </p:txBody>
      </p:sp>
      <p:sp>
        <p:nvSpPr>
          <p:cNvPr id="1843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s-ES" sz="2800" smtClean="0"/>
              <a:t>Es muy importante el ejemplo, es decir :</a:t>
            </a:r>
          </a:p>
          <a:p>
            <a:pPr>
              <a:buFontTx/>
              <a:buNone/>
            </a:pPr>
            <a:endParaRPr lang="es-ES" sz="2800" smtClean="0"/>
          </a:p>
          <a:p>
            <a:pPr>
              <a:buFontTx/>
              <a:buNone/>
            </a:pPr>
            <a:r>
              <a:rPr lang="es-ES" sz="2400" smtClean="0"/>
              <a:t>• Lo que digo</a:t>
            </a:r>
          </a:p>
          <a:p>
            <a:pPr>
              <a:buFontTx/>
              <a:buNone/>
            </a:pPr>
            <a:r>
              <a:rPr lang="es-ES" sz="2400" smtClean="0"/>
              <a:t>• Lo que no digo</a:t>
            </a:r>
          </a:p>
          <a:p>
            <a:pPr>
              <a:buFontTx/>
              <a:buNone/>
            </a:pPr>
            <a:r>
              <a:rPr lang="es-ES" sz="2400" smtClean="0"/>
              <a:t>• Lo que dejo que los demás digan.</a:t>
            </a:r>
          </a:p>
          <a:p>
            <a:pPr>
              <a:buFontTx/>
              <a:buNone/>
            </a:pPr>
            <a:r>
              <a:rPr lang="es-ES" sz="2400" smtClean="0"/>
              <a:t>• Lo que hago</a:t>
            </a:r>
          </a:p>
          <a:p>
            <a:pPr>
              <a:buFontTx/>
              <a:buNone/>
            </a:pPr>
            <a:r>
              <a:rPr lang="es-ES" sz="2400" smtClean="0"/>
              <a:t>• Lo que no hago</a:t>
            </a:r>
          </a:p>
          <a:p>
            <a:pPr>
              <a:buFontTx/>
              <a:buNone/>
            </a:pPr>
            <a:r>
              <a:rPr lang="es-ES" sz="2400" smtClean="0"/>
              <a:t>• Lo que dejo que los demás hagan.</a:t>
            </a:r>
          </a:p>
          <a:p>
            <a:endParaRPr lang="es-ES" smtClean="0"/>
          </a:p>
        </p:txBody>
      </p:sp>
      <p:pic>
        <p:nvPicPr>
          <p:cNvPr id="18436" name="Picture 4" descr="http://tecnologialiquida.com/documents/valo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2714625"/>
            <a:ext cx="3286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Qué valores debemos  enseñar?</a:t>
            </a: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smtClean="0"/>
              <a:t>Valores positivos, nos  edifiquen personalmente y  familiarmente.</a:t>
            </a:r>
          </a:p>
          <a:p>
            <a:r>
              <a:rPr lang="es-ES" sz="2800" smtClean="0"/>
              <a:t>Como son:  el respeto, la Solidaridad, el orden, el servicio,  la  laboriosidad, la generosidad, responsabilidad, la honestidad, etc.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3929063"/>
            <a:ext cx="30003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00125"/>
          </a:xfrm>
        </p:spPr>
        <p:txBody>
          <a:bodyPr/>
          <a:lstStyle/>
          <a:p>
            <a:r>
              <a:rPr lang="es-ES" smtClean="0"/>
              <a:t>Ejercicio de reflexión: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285875"/>
            <a:ext cx="7772400" cy="214312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s-ES" sz="2400" dirty="0" smtClean="0"/>
              <a:t>Pensemos   y digamos  el valor que más te define.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400" dirty="0" smtClean="0"/>
              <a:t>Piensa en una persona que te enseño una lección en valores que nunca has olvidado.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400" dirty="0" smtClean="0"/>
              <a:t>Cuéntanos los valores  que tienen tus hijos.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400" dirty="0" smtClean="0"/>
              <a:t>Cuáles valores te gustarían  que  tuvieran tus  hijos?</a:t>
            </a:r>
          </a:p>
          <a:p>
            <a:pPr>
              <a:buFontTx/>
              <a:buNone/>
              <a:defRPr/>
            </a:pPr>
            <a:endParaRPr lang="es-ES" dirty="0"/>
          </a:p>
        </p:txBody>
      </p:sp>
      <p:pic>
        <p:nvPicPr>
          <p:cNvPr id="20484" name="Picture 2" descr="http://elprofesorcabreado.files.wordpress.com/2009/11/reflex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3429000"/>
            <a:ext cx="3619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smtClean="0"/>
              <a:t>RESULTADOS  QUE NOS DA EL EJERCIO DE VALORES POSITIVOS</a:t>
            </a:r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smtClean="0"/>
              <a:t>Fomentan el desarrollo personal</a:t>
            </a:r>
          </a:p>
          <a:p>
            <a:endParaRPr lang="es-ES" sz="2400" smtClean="0"/>
          </a:p>
          <a:p>
            <a:endParaRPr lang="es-ES" sz="2400" smtClean="0"/>
          </a:p>
          <a:p>
            <a:endParaRPr lang="es-ES" sz="2400" smtClean="0"/>
          </a:p>
          <a:p>
            <a:endParaRPr lang="es-ES" sz="2400" smtClean="0"/>
          </a:p>
          <a:p>
            <a:endParaRPr lang="es-ES" sz="2400" smtClean="0"/>
          </a:p>
          <a:p>
            <a:endParaRPr lang="es-ES" sz="2400" smtClean="0"/>
          </a:p>
          <a:p>
            <a:endParaRPr lang="es-ES" smtClean="0"/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571750"/>
            <a:ext cx="41767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57313"/>
          </a:xfrm>
        </p:spPr>
        <p:txBody>
          <a:bodyPr/>
          <a:lstStyle/>
          <a:p>
            <a:r>
              <a:rPr lang="es-ES" sz="3200" smtClean="0"/>
              <a:t>RESULTADOS  QUE NOS DA EL EJERCIO DE VALORES POSITIVOS…</a:t>
            </a:r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685800" y="1214438"/>
            <a:ext cx="7772400" cy="3357562"/>
          </a:xfrm>
        </p:spPr>
        <p:txBody>
          <a:bodyPr/>
          <a:lstStyle/>
          <a:p>
            <a:r>
              <a:rPr lang="es-ES" sz="2400" smtClean="0"/>
              <a:t>Llevan al éxito y  la excelencia, tanto personal , familiar  y profesional.</a:t>
            </a:r>
          </a:p>
          <a:p>
            <a:r>
              <a:rPr lang="es-ES" sz="2400" smtClean="0"/>
              <a:t>Llevan a la consecución de hábitos positivos, que</a:t>
            </a:r>
          </a:p>
          <a:p>
            <a:pPr>
              <a:buFontTx/>
              <a:buNone/>
            </a:pPr>
            <a:r>
              <a:rPr lang="es-ES" sz="2400" smtClean="0"/>
              <a:t>    benefician tanto al que los practican, como a los que le rodean.</a:t>
            </a:r>
          </a:p>
          <a:p>
            <a:r>
              <a:rPr lang="es-ES" sz="2400" smtClean="0"/>
              <a:t>Son un marco de referencia, una brújula que sirve</a:t>
            </a:r>
          </a:p>
          <a:p>
            <a:pPr>
              <a:buFontTx/>
              <a:buNone/>
            </a:pPr>
            <a:r>
              <a:rPr lang="es-ES" sz="2400" smtClean="0"/>
              <a:t>    para la toma de decisiones.</a:t>
            </a:r>
          </a:p>
          <a:p>
            <a:endParaRPr lang="es-ES" smtClean="0"/>
          </a:p>
        </p:txBody>
      </p:sp>
      <p:pic>
        <p:nvPicPr>
          <p:cNvPr id="22532" name="Picture 4" descr="http://cambiatuprestamo.com/Familia%20Feliz%20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357688"/>
            <a:ext cx="7429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755576" y="836712"/>
            <a:ext cx="7772400" cy="4519613"/>
          </a:xfrm>
        </p:spPr>
        <p:txBody>
          <a:bodyPr/>
          <a:lstStyle/>
          <a:p>
            <a:pPr algn="just"/>
            <a:endParaRPr lang="es-ES" dirty="0" smtClean="0">
              <a:latin typeface="Tahoma" pitchFamily="34" charset="0"/>
              <a:cs typeface="Times New Roman" pitchFamily="18" charset="0"/>
            </a:endParaRPr>
          </a:p>
          <a:p>
            <a:pPr algn="just"/>
            <a:endParaRPr lang="es-ES" dirty="0" smtClean="0">
              <a:latin typeface="Tahoma" pitchFamily="34" charset="0"/>
              <a:cs typeface="Times New Roman" pitchFamily="18" charset="0"/>
            </a:endParaRPr>
          </a:p>
          <a:p>
            <a:pPr algn="just"/>
            <a:endParaRPr lang="es-ES" dirty="0" smtClean="0">
              <a:latin typeface="Tahoma" pitchFamily="34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es-ES" sz="2800" dirty="0" smtClean="0">
                <a:latin typeface="Script MT Bold" pitchFamily="66" charset="0"/>
                <a:cs typeface="Times New Roman" pitchFamily="18" charset="0"/>
              </a:rPr>
              <a:t>“Lo que importa más</a:t>
            </a:r>
            <a:r>
              <a:rPr lang="es-MX" sz="2800" dirty="0" smtClean="0">
                <a:latin typeface="Script MT Bold" pitchFamily="66" charset="0"/>
                <a:cs typeface="Times New Roman" pitchFamily="18" charset="0"/>
              </a:rPr>
              <a:t>,</a:t>
            </a:r>
            <a:r>
              <a:rPr lang="es-ES" sz="2800" dirty="0" smtClean="0">
                <a:latin typeface="Script MT Bold" pitchFamily="66" charset="0"/>
                <a:cs typeface="Times New Roman" pitchFamily="18" charset="0"/>
              </a:rPr>
              <a:t> nunca debe estar a merced de lo que importa menos". Goethe:</a:t>
            </a:r>
          </a:p>
          <a:p>
            <a:pPr algn="just">
              <a:buFontTx/>
              <a:buNone/>
            </a:pPr>
            <a:r>
              <a:rPr lang="es-ES" dirty="0" smtClean="0">
                <a:latin typeface="Poor Richard" pitchFamily="18" charset="0"/>
                <a:cs typeface="Times New Roman" pitchFamily="18" charset="0"/>
              </a:rPr>
              <a:t>    Los valores  en la familia y en la vida son importantes!  Nuestra familia es  importante.</a:t>
            </a:r>
          </a:p>
          <a:p>
            <a:pPr algn="just">
              <a:buFontTx/>
              <a:buNone/>
            </a:pPr>
            <a:endParaRPr lang="es-ES" sz="2400" dirty="0" smtClean="0">
              <a:latin typeface="Arial Black" pitchFamily="34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es-ES" dirty="0" smtClean="0">
              <a:latin typeface="Arial Black" pitchFamily="34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es-ES" dirty="0" smtClean="0">
              <a:latin typeface="Tahoma" pitchFamily="34" charset="0"/>
              <a:cs typeface="Times New Roman" pitchFamily="18" charset="0"/>
            </a:endParaRPr>
          </a:p>
          <a:p>
            <a:endParaRPr lang="es-E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QUÉ ES LA FAMILIA? </a:t>
            </a:r>
            <a:br>
              <a:rPr lang="es-ES" smtClean="0"/>
            </a:br>
            <a:endParaRPr lang="es-ES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>
          <a:xfrm>
            <a:off x="685800" y="1571625"/>
            <a:ext cx="5743575" cy="4643438"/>
          </a:xfrm>
        </p:spPr>
        <p:txBody>
          <a:bodyPr/>
          <a:lstStyle/>
          <a:p>
            <a:pPr>
              <a:buFontTx/>
              <a:buNone/>
            </a:pPr>
            <a:r>
              <a:rPr lang="es-ES" smtClean="0"/>
              <a:t>   Familia es un conjunto   organizado  e interdependiente   de unidades ligadas  entre  sí, por  reglas de comportamiento y funciones dinámicas; en constante interacciones entre sí   y en intercambio permanente con el exterior. </a:t>
            </a:r>
          </a:p>
          <a:p>
            <a:endParaRPr lang="es-ES" smtClean="0"/>
          </a:p>
        </p:txBody>
      </p:sp>
      <p:pic>
        <p:nvPicPr>
          <p:cNvPr id="3076" name="Picture 2" descr="http://cristianos.com/wp-content/uploads/2008/10/istock_0000054936fam-2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548680"/>
            <a:ext cx="26860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Qué es lo que todos  queremos en una familia?</a:t>
            </a:r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683568" y="1556792"/>
            <a:ext cx="7772400" cy="3090863"/>
          </a:xfrm>
        </p:spPr>
        <p:txBody>
          <a:bodyPr>
            <a:normAutofit lnSpcReduction="10000"/>
          </a:bodyPr>
          <a:lstStyle/>
          <a:p>
            <a:r>
              <a:rPr lang="es-ES" sz="2800" dirty="0" smtClean="0"/>
              <a:t>Todos queremos que nuestros hijos crezcan teniendo personalidades independientes, libres, y realizadas, en un ambiente armónico y de  paz.</a:t>
            </a:r>
          </a:p>
          <a:p>
            <a:r>
              <a:rPr lang="es-ES" sz="2800" dirty="0" smtClean="0"/>
              <a:t>Todos quieren sean personas con valores.</a:t>
            </a:r>
          </a:p>
          <a:p>
            <a:r>
              <a:rPr lang="es-ES" sz="2800" dirty="0" smtClean="0"/>
              <a:t>Todos reconocen la importancia de los valores para la sociedad.</a:t>
            </a:r>
          </a:p>
          <a:p>
            <a:endParaRPr lang="es-ES" dirty="0" smtClean="0"/>
          </a:p>
        </p:txBody>
      </p:sp>
      <p:pic>
        <p:nvPicPr>
          <p:cNvPr id="4100" name="Picture 2" descr="http://www.molinaviajes.com/uploads/20081218955410.familia_vac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5085184"/>
            <a:ext cx="2857500" cy="155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SIN EMBARGO…LA FAMILIA ESTA EN CRISIS? </a:t>
            </a:r>
          </a:p>
        </p:txBody>
      </p:sp>
      <p:pic>
        <p:nvPicPr>
          <p:cNvPr id="5124" name="Picture 2" descr="http://padre-familia.com/wp-content/uploads/2008/12/violencia-intrafamili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1484784"/>
            <a:ext cx="2794620" cy="294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QUÉ  SON LOS VALORES?</a:t>
            </a:r>
          </a:p>
        </p:txBody>
      </p:sp>
      <p:pic>
        <p:nvPicPr>
          <p:cNvPr id="9219" name="Picture 4" descr="http://www.enlaescuelademabel.com/wp-content/2009/01/tren-de-los-valor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5420" y="1100138"/>
            <a:ext cx="3635384" cy="3579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Título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857250"/>
          </a:xfrm>
        </p:spPr>
        <p:txBody>
          <a:bodyPr/>
          <a:lstStyle/>
          <a:p>
            <a:r>
              <a:rPr lang="es-ES" smtClean="0"/>
              <a:t>Qué son los valores?</a:t>
            </a:r>
          </a:p>
        </p:txBody>
      </p:sp>
      <p:sp>
        <p:nvSpPr>
          <p:cNvPr id="10243" name="4 Marcador de contenido"/>
          <p:cNvSpPr>
            <a:spLocks noGrp="1"/>
          </p:cNvSpPr>
          <p:nvPr>
            <p:ph idx="1"/>
          </p:nvPr>
        </p:nvSpPr>
        <p:spPr>
          <a:xfrm>
            <a:off x="285750" y="1214438"/>
            <a:ext cx="8643938" cy="200025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s-ES" sz="2400" smtClean="0"/>
              <a:t>    Son elementos centrales en el sistema de creencias de las personas y están relacionados con estados ideales de vida que responden a nuestras necesidades como seres humanos, proporcionándonos criterios para evaluar a los otros, a los acontecimientos tanto como a nosotros mismos </a:t>
            </a:r>
            <a:r>
              <a:rPr lang="es-ES" sz="2000" smtClean="0"/>
              <a:t>(Rokeach, 1973 en García, Ramírez y Lima , 1998) . </a:t>
            </a:r>
          </a:p>
          <a:p>
            <a:endParaRPr lang="es-ES" smtClean="0"/>
          </a:p>
        </p:txBody>
      </p:sp>
      <p:pic>
        <p:nvPicPr>
          <p:cNvPr id="10244" name="Picture 2" descr="http://revistafast.files.wordpress.com/2010/02/valor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3238500"/>
            <a:ext cx="65722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928688" y="1981200"/>
            <a:ext cx="6786562" cy="41148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s-ES" sz="2800" smtClean="0"/>
              <a:t>   </a:t>
            </a:r>
          </a:p>
          <a:p>
            <a:pPr>
              <a:buFontTx/>
              <a:buNone/>
            </a:pPr>
            <a:r>
              <a:rPr lang="es-ES" sz="2800" smtClean="0"/>
              <a:t>	Los valores nos orientan en la vida, nos hacen comprender y estimar a los demás, pero también se relacionan con imagen que vamos construyendo de nosotros mismos y se relacionan con el sentimiento sobre nuestra competencia social</a:t>
            </a:r>
            <a:r>
              <a:rPr lang="es-ES" smtClean="0"/>
              <a:t>. </a:t>
            </a:r>
          </a:p>
          <a:p>
            <a:pPr>
              <a:buFontTx/>
              <a:buNone/>
            </a:pPr>
            <a:endParaRPr lang="es-ES" sz="2000" i="1" smtClean="0"/>
          </a:p>
          <a:p>
            <a:pPr>
              <a:buFontTx/>
              <a:buNone/>
            </a:pPr>
            <a:r>
              <a:rPr lang="es-ES" sz="2000" i="1" smtClean="0"/>
              <a:t>“Saber ser persona es más importante que saber resolver integrales o en qué año empezó la Revolución Francesa”</a:t>
            </a:r>
            <a:endParaRPr lang="es-ES" smtClean="0"/>
          </a:p>
        </p:txBody>
      </p:sp>
      <p:pic>
        <p:nvPicPr>
          <p:cNvPr id="11268" name="Picture 2" descr="http://revistafast.files.wordpress.com/2010/02/valor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42875"/>
            <a:ext cx="7858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4438"/>
          </a:xfrm>
        </p:spPr>
        <p:txBody>
          <a:bodyPr/>
          <a:lstStyle/>
          <a:p>
            <a:r>
              <a:rPr lang="es-ES" sz="3600" smtClean="0"/>
              <a:t>EJERCICIO:</a:t>
            </a:r>
            <a:br>
              <a:rPr lang="es-ES" sz="3600" smtClean="0"/>
            </a:br>
            <a:r>
              <a:rPr lang="es-ES" sz="3600" smtClean="0"/>
              <a:t>Qué es lo que Usted ve?</a:t>
            </a:r>
          </a:p>
        </p:txBody>
      </p:sp>
      <p:pic>
        <p:nvPicPr>
          <p:cNvPr id="12291" name="Picture 2" descr="http://tbn1.google.com/images?q=tbn:NaY1BA2S9Tb5BM:http://trinityeyes.files.wordpress.com/2008/11/paradigma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25" y="1143000"/>
            <a:ext cx="4929188" cy="4000500"/>
          </a:xfrm>
        </p:spPr>
      </p:pic>
      <p:sp>
        <p:nvSpPr>
          <p:cNvPr id="12292" name="4 Rectángulo"/>
          <p:cNvSpPr>
            <a:spLocks noChangeArrowheads="1"/>
          </p:cNvSpPr>
          <p:nvPr/>
        </p:nvSpPr>
        <p:spPr bwMode="auto">
          <a:xfrm>
            <a:off x="571500" y="5214938"/>
            <a:ext cx="7429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Aunque  en la familia, cada uno  de los integrantes es diferente puede ver las cosas de distinta manera,  juntos podemos construir un  concepto común; los valores nos guían, orientan y encaminan nuestros objetivos.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Entonces…qué son los valores?</a:t>
            </a:r>
          </a:p>
        </p:txBody>
      </p:sp>
      <p:sp>
        <p:nvSpPr>
          <p:cNvPr id="13315" name="4 Marcador de contenido"/>
          <p:cNvSpPr>
            <a:spLocks noGrp="1"/>
          </p:cNvSpPr>
          <p:nvPr>
            <p:ph idx="1"/>
          </p:nvPr>
        </p:nvSpPr>
        <p:spPr>
          <a:xfrm>
            <a:off x="3429000" y="1981200"/>
            <a:ext cx="5143500" cy="4114800"/>
          </a:xfrm>
        </p:spPr>
        <p:txBody>
          <a:bodyPr/>
          <a:lstStyle/>
          <a:p>
            <a:r>
              <a:rPr lang="es-ES" sz="2400" smtClean="0"/>
              <a:t>Representan un bien que la persona descubre y elige conscientemente.</a:t>
            </a:r>
          </a:p>
          <a:p>
            <a:pPr>
              <a:buFontTx/>
              <a:buNone/>
            </a:pPr>
            <a:endParaRPr lang="es-ES" sz="2400" smtClean="0"/>
          </a:p>
          <a:p>
            <a:r>
              <a:rPr lang="es-ES" sz="2400" smtClean="0"/>
              <a:t>Son los ladrillos sobre los cuales se forma la personalidad.</a:t>
            </a:r>
          </a:p>
          <a:p>
            <a:pPr>
              <a:buFontTx/>
              <a:buNone/>
            </a:pPr>
            <a:endParaRPr lang="es-ES" sz="2400" smtClean="0"/>
          </a:p>
          <a:p>
            <a:r>
              <a:rPr lang="es-ES" sz="2400" smtClean="0"/>
              <a:t>Son un marco de referencia para la vida.</a:t>
            </a:r>
          </a:p>
          <a:p>
            <a:pPr>
              <a:buFontTx/>
              <a:buNone/>
            </a:pPr>
            <a:endParaRPr lang="es-ES" smtClean="0"/>
          </a:p>
        </p:txBody>
      </p:sp>
      <p:pic>
        <p:nvPicPr>
          <p:cNvPr id="13316" name="Picture 4" descr="http://ejecucion.files.wordpress.com/2008/11/valo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85938"/>
            <a:ext cx="323850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811</TotalTime>
  <Words>838</Words>
  <Application>Microsoft Office PowerPoint</Application>
  <PresentationFormat>Presentación en pantalla (4:3)</PresentationFormat>
  <Paragraphs>89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Ángulos</vt:lpstr>
      <vt:lpstr>Presentación de PowerPoint</vt:lpstr>
      <vt:lpstr>QUÉ ES LA FAMILIA?  </vt:lpstr>
      <vt:lpstr>Qué es lo que todos  queremos en una familia?</vt:lpstr>
      <vt:lpstr>SIN EMBARGO…LA FAMILIA ESTA EN CRISIS? </vt:lpstr>
      <vt:lpstr>QUÉ  SON LOS VALORES?</vt:lpstr>
      <vt:lpstr>Qué son los valores?</vt:lpstr>
      <vt:lpstr>Presentación de PowerPoint</vt:lpstr>
      <vt:lpstr>EJERCICIO: Qué es lo que Usted ve?</vt:lpstr>
      <vt:lpstr>Entonces…qué son los valores?</vt:lpstr>
      <vt:lpstr>FAMILIA  Y VALORES</vt:lpstr>
      <vt:lpstr>          FAMILIA  Y</vt:lpstr>
      <vt:lpstr>Cómo se transmiten los valores? </vt:lpstr>
      <vt:lpstr>Cómo podemos educar  en valores  en la familia? </vt:lpstr>
      <vt:lpstr>Cómo podemos educar en valores  o trasmitirlos en la familia?</vt:lpstr>
      <vt:lpstr>Qué valores debemos  enseñar?</vt:lpstr>
      <vt:lpstr>Ejercicio de reflexión:</vt:lpstr>
      <vt:lpstr>RESULTADOS  QUE NOS DA EL EJERCIO DE VALORES POSITIVOS</vt:lpstr>
      <vt:lpstr>RESULTADOS  QUE NOS DA EL EJERCIO DE VALORES POSITIVOS…</vt:lpstr>
      <vt:lpstr>Presentación de PowerPoint</vt:lpstr>
    </vt:vector>
  </TitlesOfParts>
  <Company>Zero Cool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Felipe Rubilar</dc:creator>
  <cp:lastModifiedBy>karina</cp:lastModifiedBy>
  <cp:revision>78</cp:revision>
  <dcterms:created xsi:type="dcterms:W3CDTF">2002-08-28T11:40:44Z</dcterms:created>
  <dcterms:modified xsi:type="dcterms:W3CDTF">2014-06-08T20:39:08Z</dcterms:modified>
</cp:coreProperties>
</file>