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8">
  <p:sldMasterIdLst>
    <p:sldMasterId id="214748370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9" r:id="rId13"/>
    <p:sldId id="268" r:id="rId14"/>
    <p:sldId id="272" r:id="rId15"/>
    <p:sldId id="271" r:id="rId16"/>
    <p:sldId id="270"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 id="295" r:id="rId40"/>
    <p:sldId id="296" r:id="rId41"/>
    <p:sldId id="303" r:id="rId42"/>
    <p:sldId id="297" r:id="rId43"/>
    <p:sldId id="298" r:id="rId44"/>
    <p:sldId id="299" r:id="rId45"/>
    <p:sldId id="300" r:id="rId46"/>
    <p:sldId id="301" r:id="rId47"/>
    <p:sldId id="302" r:id="rId48"/>
    <p:sldId id="304" r:id="rId49"/>
    <p:sldId id="305" r:id="rId50"/>
    <p:sldId id="306" r:id="rId51"/>
    <p:sldId id="307" r:id="rId52"/>
    <p:sldId id="308" r:id="rId53"/>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667" autoAdjust="0"/>
  </p:normalViewPr>
  <p:slideViewPr>
    <p:cSldViewPr>
      <p:cViewPr>
        <p:scale>
          <a:sx n="90" d="100"/>
          <a:sy n="90" d="100"/>
        </p:scale>
        <p:origin x="-1224" y="-5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Ref idx="1001">
        <a:schemeClr val="bg2"/>
      </p:bgRef>
    </p:bg>
    <p:spTree>
      <p:nvGrpSpPr>
        <p:cNvPr id="1" name=""/>
        <p:cNvGrpSpPr/>
        <p:nvPr/>
      </p:nvGrpSpPr>
      <p:grpSpPr>
        <a:xfrm>
          <a:off x="0" y="0"/>
          <a:ext cx="0" cy="0"/>
          <a:chOff x="0" y="0"/>
          <a:chExt cx="0" cy="0"/>
        </a:xfrm>
      </p:grpSpPr>
      <p:sp>
        <p:nvSpPr>
          <p:cNvPr id="15" name="14 Rectángulo"/>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Rectángulo"/>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Rectángulo"/>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Rectángulo"/>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11 Rectángulo"/>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Subtítulo"/>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28" name="27 Marcador de fecha"/>
          <p:cNvSpPr>
            <a:spLocks noGrp="1"/>
          </p:cNvSpPr>
          <p:nvPr>
            <p:ph type="dt" sz="half" idx="10"/>
          </p:nvPr>
        </p:nvSpPr>
        <p:spPr/>
        <p:txBody>
          <a:bodyPr/>
          <a:lstStyle/>
          <a:p>
            <a:fld id="{1560E0D8-D59A-47AB-85D6-FE329BE73EE5}" type="datetimeFigureOut">
              <a:rPr lang="es-ES" smtClean="0"/>
              <a:pPr/>
              <a:t>08/06/2014</a:t>
            </a:fld>
            <a:endParaRPr lang="es-ES"/>
          </a:p>
        </p:txBody>
      </p:sp>
      <p:sp>
        <p:nvSpPr>
          <p:cNvPr id="17" name="16 Marcador de pie de página"/>
          <p:cNvSpPr>
            <a:spLocks noGrp="1"/>
          </p:cNvSpPr>
          <p:nvPr>
            <p:ph type="ftr" sz="quarter" idx="11"/>
          </p:nvPr>
        </p:nvSpPr>
        <p:spPr/>
        <p:txBody>
          <a:bodyPr/>
          <a:lstStyle/>
          <a:p>
            <a:endParaRPr lang="es-ES"/>
          </a:p>
        </p:txBody>
      </p:sp>
      <p:sp>
        <p:nvSpPr>
          <p:cNvPr id="7" name="6 Conector recto"/>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9 Rectángulo"/>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12 Elipse"/>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13 Elipse"/>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28 Marcador de número de diapositiva"/>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155C22E8-B349-4B7E-9B10-8A1F52B1A235}" type="slidenum">
              <a:rPr lang="es-ES" smtClean="0"/>
              <a:pPr/>
              <a:t>‹Nº›</a:t>
            </a:fld>
            <a:endParaRPr lang="es-ES"/>
          </a:p>
        </p:txBody>
      </p:sp>
      <p:sp>
        <p:nvSpPr>
          <p:cNvPr id="8" name="7 Título"/>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s-ES" smtClean="0"/>
              <a:t>Haga clic para modificar el estilo de título del patrón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bg>
      <p:bgRef idx="1001">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1560E0D8-D59A-47AB-85D6-FE329BE73EE5}" type="datetimeFigureOut">
              <a:rPr lang="es-ES" smtClean="0"/>
              <a:pPr/>
              <a:t>08/06/2014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55C22E8-B349-4B7E-9B10-8A1F52B1A235}" type="slidenum">
              <a:rPr lang="es-ES" smtClean="0"/>
              <a:pPr/>
              <a:t>‹Nº›</a:t>
            </a:fld>
            <a:endParaRPr lang="es-E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bg>
      <p:bgRef idx="1001">
        <a:schemeClr val="bg2"/>
      </p:bgRef>
    </p:bg>
    <p:spTree>
      <p:nvGrpSpPr>
        <p:cNvPr id="1" name=""/>
        <p:cNvGrpSpPr/>
        <p:nvPr/>
      </p:nvGrpSpPr>
      <p:grpSpPr>
        <a:xfrm>
          <a:off x="0" y="0"/>
          <a:ext cx="0" cy="0"/>
          <a:chOff x="0" y="0"/>
          <a:chExt cx="0" cy="0"/>
        </a:xfrm>
      </p:grpSpPr>
      <p:sp>
        <p:nvSpPr>
          <p:cNvPr id="7" name="6 Rectángulo"/>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7 Rectángulo"/>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Rectángulo"/>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9 Rectángulo"/>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10 Rectángulo"/>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11 Rectángulo"/>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12 Conector recto"/>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13 Elipse"/>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14 Elipse"/>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Marcador de número de diapositiva"/>
          <p:cNvSpPr>
            <a:spLocks noGrp="1"/>
          </p:cNvSpPr>
          <p:nvPr>
            <p:ph type="sldNum" sz="quarter" idx="12"/>
          </p:nvPr>
        </p:nvSpPr>
        <p:spPr>
          <a:xfrm>
            <a:off x="6915912" y="3009901"/>
            <a:ext cx="457200" cy="441325"/>
          </a:xfrm>
        </p:spPr>
        <p:txBody>
          <a:bodyPr/>
          <a:lstStyle/>
          <a:p>
            <a:fld id="{155C22E8-B349-4B7E-9B10-8A1F52B1A235}" type="slidenum">
              <a:rPr lang="es-ES" smtClean="0"/>
              <a:pPr/>
              <a:t>‹Nº›</a:t>
            </a:fld>
            <a:endParaRPr lang="es-ES"/>
          </a:p>
        </p:txBody>
      </p:sp>
      <p:sp>
        <p:nvSpPr>
          <p:cNvPr id="3" name="2 Marcador de texto vertical"/>
          <p:cNvSpPr>
            <a:spLocks noGrp="1"/>
          </p:cNvSpPr>
          <p:nvPr>
            <p:ph type="body" orient="vert" idx="1"/>
          </p:nvPr>
        </p:nvSpPr>
        <p:spPr>
          <a:xfrm>
            <a:off x="304800" y="304800"/>
            <a:ext cx="6553200" cy="5821366"/>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1560E0D8-D59A-47AB-85D6-FE329BE73EE5}" type="datetimeFigureOut">
              <a:rPr lang="es-ES" smtClean="0"/>
              <a:pPr/>
              <a:t>08/06/2014</a:t>
            </a:fld>
            <a:endParaRPr lang="es-ES"/>
          </a:p>
        </p:txBody>
      </p:sp>
      <p:sp>
        <p:nvSpPr>
          <p:cNvPr id="5" name="4 Marcador de pie de página"/>
          <p:cNvSpPr>
            <a:spLocks noGrp="1"/>
          </p:cNvSpPr>
          <p:nvPr>
            <p:ph type="ftr" sz="quarter" idx="11"/>
          </p:nvPr>
        </p:nvSpPr>
        <p:spPr/>
        <p:txBody>
          <a:bodyPr/>
          <a:lstStyle/>
          <a:p>
            <a:endParaRPr lang="es-ES"/>
          </a:p>
        </p:txBody>
      </p:sp>
      <p:sp>
        <p:nvSpPr>
          <p:cNvPr id="2" name="1 Título vertical"/>
          <p:cNvSpPr>
            <a:spLocks noGrp="1"/>
          </p:cNvSpPr>
          <p:nvPr>
            <p:ph type="title" orient="vert"/>
          </p:nvPr>
        </p:nvSpPr>
        <p:spPr>
          <a:xfrm>
            <a:off x="7391400" y="304801"/>
            <a:ext cx="1447800" cy="5851525"/>
          </a:xfrm>
        </p:spPr>
        <p:txBody>
          <a:bodyPr vert="eaVert"/>
          <a:lstStyle/>
          <a:p>
            <a:r>
              <a:rPr kumimoji="0" lang="es-ES" smtClean="0"/>
              <a:t>Haga clic para modificar el estilo de título del patrón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bg>
      <p:bgRef idx="1001">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solidFill>
                  <a:schemeClr val="accent3">
                    <a:shade val="75000"/>
                  </a:schemeClr>
                </a:solidFill>
              </a:defRPr>
            </a:lvl1pPr>
          </a:lstStyle>
          <a:p>
            <a:r>
              <a:rPr kumimoji="0" lang="es-ES" smtClean="0"/>
              <a:t>Haga clic para modificar el estilo de título del patrón</a:t>
            </a:r>
            <a:endParaRPr kumimoji="0" lang="en-US"/>
          </a:p>
        </p:txBody>
      </p:sp>
      <p:sp>
        <p:nvSpPr>
          <p:cNvPr id="4" name="3 Marcador de fecha"/>
          <p:cNvSpPr>
            <a:spLocks noGrp="1"/>
          </p:cNvSpPr>
          <p:nvPr>
            <p:ph type="dt" sz="half" idx="10"/>
          </p:nvPr>
        </p:nvSpPr>
        <p:spPr/>
        <p:txBody>
          <a:bodyPr/>
          <a:lstStyle/>
          <a:p>
            <a:fld id="{1560E0D8-D59A-47AB-85D6-FE329BE73EE5}" type="datetimeFigureOut">
              <a:rPr lang="es-ES" smtClean="0"/>
              <a:pPr/>
              <a:t>08/06/2014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a:xfrm>
            <a:off x="4361688" y="1026372"/>
            <a:ext cx="457200" cy="441325"/>
          </a:xfrm>
        </p:spPr>
        <p:txBody>
          <a:bodyPr/>
          <a:lstStyle/>
          <a:p>
            <a:fld id="{155C22E8-B349-4B7E-9B10-8A1F52B1A235}" type="slidenum">
              <a:rPr lang="es-ES" smtClean="0"/>
              <a:pPr/>
              <a:t>‹Nº›</a:t>
            </a:fld>
            <a:endParaRPr lang="es-ES"/>
          </a:p>
        </p:txBody>
      </p:sp>
      <p:sp>
        <p:nvSpPr>
          <p:cNvPr id="8" name="7 Marcador de contenido"/>
          <p:cNvSpPr>
            <a:spLocks noGrp="1"/>
          </p:cNvSpPr>
          <p:nvPr>
            <p:ph sz="quarter" idx="1"/>
          </p:nvPr>
        </p:nvSpPr>
        <p:spPr>
          <a:xfrm>
            <a:off x="301752" y="1527048"/>
            <a:ext cx="8503920" cy="4572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1">
        <a:schemeClr val="bg1"/>
      </p:bgRef>
    </p:bg>
    <p:spTree>
      <p:nvGrpSpPr>
        <p:cNvPr id="1" name=""/>
        <p:cNvGrpSpPr/>
        <p:nvPr/>
      </p:nvGrpSpPr>
      <p:grpSpPr>
        <a:xfrm>
          <a:off x="0" y="0"/>
          <a:ext cx="0" cy="0"/>
          <a:chOff x="0" y="0"/>
          <a:chExt cx="0" cy="0"/>
        </a:xfrm>
      </p:grpSpPr>
      <p:sp>
        <p:nvSpPr>
          <p:cNvPr id="17" name="16 Rectángulo"/>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14 Rectángulo"/>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Rectángulo"/>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Rectángulo"/>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Rectángulo"/>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11 Rectángulo"/>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2 Marcador de texto"/>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13" name="12 Rectángulo"/>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13 Rectángulo"/>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4 Marcador de pie de página"/>
          <p:cNvSpPr>
            <a:spLocks noGrp="1"/>
          </p:cNvSpPr>
          <p:nvPr>
            <p:ph type="ftr" sz="quarter" idx="11"/>
          </p:nvPr>
        </p:nvSpPr>
        <p:spPr/>
        <p:txBody>
          <a:bodyPr/>
          <a:lstStyle/>
          <a:p>
            <a:endParaRPr lang="es-ES"/>
          </a:p>
        </p:txBody>
      </p:sp>
      <p:sp>
        <p:nvSpPr>
          <p:cNvPr id="4" name="3 Marcador de fecha"/>
          <p:cNvSpPr>
            <a:spLocks noGrp="1"/>
          </p:cNvSpPr>
          <p:nvPr>
            <p:ph type="dt" sz="half" idx="10"/>
          </p:nvPr>
        </p:nvSpPr>
        <p:spPr/>
        <p:txBody>
          <a:bodyPr/>
          <a:lstStyle/>
          <a:p>
            <a:fld id="{1560E0D8-D59A-47AB-85D6-FE329BE73EE5}" type="datetimeFigureOut">
              <a:rPr lang="es-ES" smtClean="0"/>
              <a:pPr/>
              <a:t>08/06/2014</a:t>
            </a:fld>
            <a:endParaRPr lang="es-ES"/>
          </a:p>
        </p:txBody>
      </p:sp>
      <p:sp>
        <p:nvSpPr>
          <p:cNvPr id="8" name="7 Conector recto"/>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9 Elipse"/>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Elipse"/>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Marcador de número de diapositiva"/>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155C22E8-B349-4B7E-9B10-8A1F52B1A235}" type="slidenum">
              <a:rPr lang="es-ES" smtClean="0"/>
              <a:pPr/>
              <a:t>‹Nº›</a:t>
            </a:fld>
            <a:endParaRPr lang="es-ES"/>
          </a:p>
        </p:txBody>
      </p:sp>
      <p:sp>
        <p:nvSpPr>
          <p:cNvPr id="2" name="1 Título"/>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s-ES" smtClean="0"/>
              <a:t>Haga clic para modificar el estilo de título del patrón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bg>
      <p:bgRef idx="1001">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301752" y="228600"/>
            <a:ext cx="8534400" cy="758952"/>
          </a:xfrm>
        </p:spPr>
        <p:txBody>
          <a:bodyPr/>
          <a:lstStyle/>
          <a:p>
            <a:r>
              <a:rPr kumimoji="0" lang="es-ES" smtClean="0"/>
              <a:t>Haga clic para modificar el estilo de título del patrón</a:t>
            </a:r>
            <a:endParaRPr kumimoji="0" lang="en-US"/>
          </a:p>
        </p:txBody>
      </p:sp>
      <p:sp>
        <p:nvSpPr>
          <p:cNvPr id="5" name="4 Marcador de fecha"/>
          <p:cNvSpPr>
            <a:spLocks noGrp="1"/>
          </p:cNvSpPr>
          <p:nvPr>
            <p:ph type="dt" sz="half" idx="10"/>
          </p:nvPr>
        </p:nvSpPr>
        <p:spPr>
          <a:xfrm>
            <a:off x="5791200" y="6409944"/>
            <a:ext cx="3044952" cy="365760"/>
          </a:xfrm>
        </p:spPr>
        <p:txBody>
          <a:bodyPr/>
          <a:lstStyle/>
          <a:p>
            <a:fld id="{1560E0D8-D59A-47AB-85D6-FE329BE73EE5}" type="datetimeFigureOut">
              <a:rPr lang="es-ES" smtClean="0"/>
              <a:pPr/>
              <a:t>08/06/2014</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155C22E8-B349-4B7E-9B10-8A1F52B1A235}" type="slidenum">
              <a:rPr lang="es-ES" smtClean="0"/>
              <a:pPr/>
              <a:t>‹Nº›</a:t>
            </a:fld>
            <a:endParaRPr lang="es-ES"/>
          </a:p>
        </p:txBody>
      </p:sp>
      <p:sp>
        <p:nvSpPr>
          <p:cNvPr id="8" name="7 Conector recto"/>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9 Marcador de contenido"/>
          <p:cNvSpPr>
            <a:spLocks noGrp="1"/>
          </p:cNvSpPr>
          <p:nvPr>
            <p:ph sz="half" idx="1"/>
          </p:nvPr>
        </p:nvSpPr>
        <p:spPr>
          <a:xfrm>
            <a:off x="301752" y="1371600"/>
            <a:ext cx="4038600" cy="4681728"/>
          </a:xfrm>
        </p:spPr>
        <p:txBody>
          <a:bodyPr/>
          <a:lstStyle>
            <a:lvl1pPr>
              <a:defRPr sz="2500"/>
            </a:lvl1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2" name="11 Marcador de contenido"/>
          <p:cNvSpPr>
            <a:spLocks noGrp="1"/>
          </p:cNvSpPr>
          <p:nvPr>
            <p:ph sz="half" idx="2"/>
          </p:nvPr>
        </p:nvSpPr>
        <p:spPr>
          <a:xfrm>
            <a:off x="4800600" y="1371600"/>
            <a:ext cx="4038600" cy="4681728"/>
          </a:xfrm>
        </p:spPr>
        <p:txBody>
          <a:bodyPr/>
          <a:lstStyle>
            <a:lvl1pPr>
              <a:defRPr sz="2500"/>
            </a:lvl1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bg>
      <p:bgRef idx="1001">
        <a:schemeClr val="bg2"/>
      </p:bgRef>
    </p:bg>
    <p:spTree>
      <p:nvGrpSpPr>
        <p:cNvPr id="1" name=""/>
        <p:cNvGrpSpPr/>
        <p:nvPr/>
      </p:nvGrpSpPr>
      <p:grpSpPr>
        <a:xfrm>
          <a:off x="0" y="0"/>
          <a:ext cx="0" cy="0"/>
          <a:chOff x="0" y="0"/>
          <a:chExt cx="0" cy="0"/>
        </a:xfrm>
      </p:grpSpPr>
      <p:sp>
        <p:nvSpPr>
          <p:cNvPr id="10" name="9 Conector recto"/>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19 Rectángulo"/>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Rectángulo"/>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20 Rectángulo"/>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21 Rectángulo"/>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10 Rectángulo"/>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Rectángulo"/>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2 Marcador de texto"/>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7" name="6 Marcador de fecha"/>
          <p:cNvSpPr>
            <a:spLocks noGrp="1"/>
          </p:cNvSpPr>
          <p:nvPr>
            <p:ph type="dt" sz="half" idx="10"/>
          </p:nvPr>
        </p:nvSpPr>
        <p:spPr/>
        <p:txBody>
          <a:bodyPr/>
          <a:lstStyle/>
          <a:p>
            <a:fld id="{1560E0D8-D59A-47AB-85D6-FE329BE73EE5}" type="datetimeFigureOut">
              <a:rPr lang="es-ES" smtClean="0"/>
              <a:pPr/>
              <a:t>08/06/2014</a:t>
            </a:fld>
            <a:endParaRPr lang="es-ES"/>
          </a:p>
        </p:txBody>
      </p:sp>
      <p:sp>
        <p:nvSpPr>
          <p:cNvPr id="8" name="7 Marcador de pie de página"/>
          <p:cNvSpPr>
            <a:spLocks noGrp="1"/>
          </p:cNvSpPr>
          <p:nvPr>
            <p:ph type="ftr" sz="quarter" idx="11"/>
          </p:nvPr>
        </p:nvSpPr>
        <p:spPr>
          <a:xfrm>
            <a:off x="304800" y="6409944"/>
            <a:ext cx="3581400" cy="365760"/>
          </a:xfrm>
        </p:spPr>
        <p:txBody>
          <a:bodyPr/>
          <a:lstStyle/>
          <a:p>
            <a:endParaRPr lang="es-ES"/>
          </a:p>
        </p:txBody>
      </p:sp>
      <p:sp>
        <p:nvSpPr>
          <p:cNvPr id="15" name="14 Conector recto"/>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17 Rectángulo"/>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23 Marcador de contenido"/>
          <p:cNvSpPr>
            <a:spLocks noGrp="1"/>
          </p:cNvSpPr>
          <p:nvPr>
            <p:ph sz="quarter" idx="2"/>
          </p:nvPr>
        </p:nvSpPr>
        <p:spPr>
          <a:xfrm>
            <a:off x="301752" y="2471383"/>
            <a:ext cx="4041648" cy="3818404"/>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6" name="25 Marcador de contenido"/>
          <p:cNvSpPr>
            <a:spLocks noGrp="1"/>
          </p:cNvSpPr>
          <p:nvPr>
            <p:ph sz="quarter" idx="4"/>
          </p:nvPr>
        </p:nvSpPr>
        <p:spPr>
          <a:xfrm>
            <a:off x="4800600" y="2471383"/>
            <a:ext cx="4038600" cy="3822192"/>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5" name="24 Elipse"/>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26 Elipse"/>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Marcador de número de diapositiva"/>
          <p:cNvSpPr>
            <a:spLocks noGrp="1"/>
          </p:cNvSpPr>
          <p:nvPr>
            <p:ph type="sldNum" sz="quarter" idx="12"/>
          </p:nvPr>
        </p:nvSpPr>
        <p:spPr>
          <a:xfrm>
            <a:off x="4343400" y="1042416"/>
            <a:ext cx="457200" cy="441325"/>
          </a:xfrm>
        </p:spPr>
        <p:txBody>
          <a:bodyPr/>
          <a:lstStyle>
            <a:lvl1pPr algn="ctr">
              <a:defRPr/>
            </a:lvl1pPr>
          </a:lstStyle>
          <a:p>
            <a:fld id="{155C22E8-B349-4B7E-9B10-8A1F52B1A235}" type="slidenum">
              <a:rPr lang="es-ES" smtClean="0"/>
              <a:pPr/>
              <a:t>‹Nº›</a:t>
            </a:fld>
            <a:endParaRPr lang="es-ES"/>
          </a:p>
        </p:txBody>
      </p:sp>
      <p:sp>
        <p:nvSpPr>
          <p:cNvPr id="23" name="22 Título"/>
          <p:cNvSpPr>
            <a:spLocks noGrp="1"/>
          </p:cNvSpPr>
          <p:nvPr>
            <p:ph type="title"/>
          </p:nvPr>
        </p:nvSpPr>
        <p:spPr/>
        <p:txBody>
          <a:bodyPr rtlCol="0" anchor="b" anchorCtr="0"/>
          <a:lstStyle/>
          <a:p>
            <a:r>
              <a:rPr kumimoji="0" lang="es-ES" smtClean="0"/>
              <a:t>Haga clic para modificar el estilo de título del patrón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p>
            <a:fld id="{1560E0D8-D59A-47AB-85D6-FE329BE73EE5}" type="datetimeFigureOut">
              <a:rPr lang="es-ES" smtClean="0"/>
              <a:pPr/>
              <a:t>08/06/2014</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a:xfrm>
            <a:off x="4343400" y="1036020"/>
            <a:ext cx="457200" cy="441325"/>
          </a:xfrm>
        </p:spPr>
        <p:txBody>
          <a:bodyPr/>
          <a:lstStyle/>
          <a:p>
            <a:fld id="{155C22E8-B349-4B7E-9B10-8A1F52B1A235}" type="slidenum">
              <a:rPr lang="es-ES" smtClean="0"/>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7" name="6 Rectángulo"/>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7 Rectángulo"/>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9 Rectángulo"/>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Rectángulo"/>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4 Rectángulo"/>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5 Rectángulo"/>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1 Marcador de fecha"/>
          <p:cNvSpPr>
            <a:spLocks noGrp="1"/>
          </p:cNvSpPr>
          <p:nvPr>
            <p:ph type="dt" sz="half" idx="10"/>
          </p:nvPr>
        </p:nvSpPr>
        <p:spPr/>
        <p:txBody>
          <a:bodyPr/>
          <a:lstStyle/>
          <a:p>
            <a:fld id="{1560E0D8-D59A-47AB-85D6-FE329BE73EE5}" type="datetimeFigureOut">
              <a:rPr lang="es-ES" smtClean="0"/>
              <a:pPr/>
              <a:t>08/06/2014</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a:xfrm>
            <a:off x="4267200" y="6324600"/>
            <a:ext cx="609600" cy="441324"/>
          </a:xfrm>
        </p:spPr>
        <p:txBody>
          <a:bodyPr/>
          <a:lstStyle>
            <a:lvl1pPr>
              <a:defRPr>
                <a:solidFill>
                  <a:srgbClr val="FFFFFF"/>
                </a:solidFill>
              </a:defRPr>
            </a:lvl1pPr>
          </a:lstStyle>
          <a:p>
            <a:fld id="{155C22E8-B349-4B7E-9B10-8A1F52B1A235}" type="slidenum">
              <a:rPr lang="es-ES" smtClean="0"/>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bg>
      <p:bgRef idx="1001">
        <a:schemeClr val="bg1"/>
      </p:bgRef>
    </p:bg>
    <p:spTree>
      <p:nvGrpSpPr>
        <p:cNvPr id="1" name=""/>
        <p:cNvGrpSpPr/>
        <p:nvPr/>
      </p:nvGrpSpPr>
      <p:grpSpPr>
        <a:xfrm>
          <a:off x="0" y="0"/>
          <a:ext cx="0" cy="0"/>
          <a:chOff x="0" y="0"/>
          <a:chExt cx="0" cy="0"/>
        </a:xfrm>
      </p:grpSpPr>
      <p:sp>
        <p:nvSpPr>
          <p:cNvPr id="19" name="18 Rectángulo"/>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14 Rectángulo"/>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Rectángulo"/>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Rectángulo"/>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16 Rectángulo"/>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12 Rectángulo"/>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Título"/>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8" name="7 Rectángulo"/>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8 Conector recto"/>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19 Marcador de contenido"/>
          <p:cNvSpPr>
            <a:spLocks noGrp="1"/>
          </p:cNvSpPr>
          <p:nvPr>
            <p:ph sz="quarter" idx="1"/>
          </p:nvPr>
        </p:nvSpPr>
        <p:spPr>
          <a:xfrm>
            <a:off x="3124200" y="685800"/>
            <a:ext cx="5638800" cy="54102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0" name="9 Elipse"/>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Elipse"/>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6 Marcador de número de diapositiva"/>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155C22E8-B349-4B7E-9B10-8A1F52B1A235}" type="slidenum">
              <a:rPr lang="es-ES" smtClean="0"/>
              <a:pPr/>
              <a:t>‹Nº›</a:t>
            </a:fld>
            <a:endParaRPr lang="es-ES"/>
          </a:p>
        </p:txBody>
      </p:sp>
      <p:sp>
        <p:nvSpPr>
          <p:cNvPr id="21" name="20 Rectángulo"/>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4 Marcador de fecha"/>
          <p:cNvSpPr>
            <a:spLocks noGrp="1"/>
          </p:cNvSpPr>
          <p:nvPr>
            <p:ph type="dt" sz="half" idx="10"/>
          </p:nvPr>
        </p:nvSpPr>
        <p:spPr/>
        <p:txBody>
          <a:bodyPr/>
          <a:lstStyle/>
          <a:p>
            <a:fld id="{1560E0D8-D59A-47AB-85D6-FE329BE73EE5}" type="datetimeFigureOut">
              <a:rPr lang="es-ES" smtClean="0"/>
              <a:pPr/>
              <a:t>08/06/2014</a:t>
            </a:fld>
            <a:endParaRPr lang="es-ES"/>
          </a:p>
        </p:txBody>
      </p:sp>
      <p:sp>
        <p:nvSpPr>
          <p:cNvPr id="6" name="5 Marcador de pie de página"/>
          <p:cNvSpPr>
            <a:spLocks noGrp="1"/>
          </p:cNvSpPr>
          <p:nvPr>
            <p:ph type="ftr" sz="quarter" idx="11"/>
          </p:nvPr>
        </p:nvSpPr>
        <p:spPr>
          <a:xfrm>
            <a:off x="301752" y="6410848"/>
            <a:ext cx="3383280" cy="365760"/>
          </a:xfrm>
        </p:spPr>
        <p:txBody>
          <a:bodyPr/>
          <a:lstStyle/>
          <a:p>
            <a:endParaRPr lang="es-E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21" name="20 Conector recto"/>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18 Rectángulo"/>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Rectángulo"/>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16 Rectángulo"/>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Rectángulo"/>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19 Rectángulo"/>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7 Rectángulo"/>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14 Rectángulo"/>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11 Elipse"/>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Elipse"/>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6 Marcador de número de diapositiva"/>
          <p:cNvSpPr>
            <a:spLocks noGrp="1"/>
          </p:cNvSpPr>
          <p:nvPr>
            <p:ph type="sldNum" sz="quarter" idx="12"/>
          </p:nvPr>
        </p:nvSpPr>
        <p:spPr>
          <a:xfrm>
            <a:off x="1371600" y="312738"/>
            <a:ext cx="457200" cy="441325"/>
          </a:xfrm>
        </p:spPr>
        <p:txBody>
          <a:bodyPr/>
          <a:lstStyle/>
          <a:p>
            <a:fld id="{155C22E8-B349-4B7E-9B10-8A1F52B1A235}" type="slidenum">
              <a:rPr lang="es-ES" smtClean="0"/>
              <a:pPr/>
              <a:t>‹Nº›</a:t>
            </a:fld>
            <a:endParaRPr lang="es-ES"/>
          </a:p>
        </p:txBody>
      </p:sp>
      <p:sp>
        <p:nvSpPr>
          <p:cNvPr id="2" name="1 Título"/>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s-ES" smtClean="0"/>
              <a:t>Haga clic para modificar el estilo de título del patrón</a:t>
            </a:r>
            <a:endParaRPr kumimoji="0" lang="en-US"/>
          </a:p>
        </p:txBody>
      </p:sp>
      <p:sp>
        <p:nvSpPr>
          <p:cNvPr id="3" name="2 Marcador de posición de imagen"/>
          <p:cNvSpPr>
            <a:spLocks noGrp="1"/>
          </p:cNvSpPr>
          <p:nvPr>
            <p:ph type="pic" idx="1"/>
          </p:nvPr>
        </p:nvSpPr>
        <p:spPr>
          <a:xfrm>
            <a:off x="3000375" y="609600"/>
            <a:ext cx="5867400" cy="4267200"/>
          </a:xfrm>
        </p:spPr>
        <p:txBody>
          <a:bodyPr/>
          <a:lstStyle>
            <a:lvl1pPr marL="0" indent="0">
              <a:buNone/>
              <a:defRPr sz="3200"/>
            </a:lvl1pPr>
          </a:lstStyle>
          <a:p>
            <a:r>
              <a:rPr kumimoji="0" lang="es-ES" smtClean="0"/>
              <a:t>Haga clic en el icono para agregar una imagen</a:t>
            </a:r>
            <a:endParaRPr kumimoji="0" lang="en-US" dirty="0"/>
          </a:p>
        </p:txBody>
      </p:sp>
      <p:sp>
        <p:nvSpPr>
          <p:cNvPr id="4" name="3 Marcador de texto"/>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22" name="21 Rectángulo"/>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4 Marcador de fecha"/>
          <p:cNvSpPr>
            <a:spLocks noGrp="1"/>
          </p:cNvSpPr>
          <p:nvPr>
            <p:ph type="dt" sz="half" idx="10"/>
          </p:nvPr>
        </p:nvSpPr>
        <p:spPr>
          <a:xfrm>
            <a:off x="5788152" y="6404984"/>
            <a:ext cx="3044952" cy="365760"/>
          </a:xfrm>
        </p:spPr>
        <p:txBody>
          <a:bodyPr/>
          <a:lstStyle/>
          <a:p>
            <a:fld id="{1560E0D8-D59A-47AB-85D6-FE329BE73EE5}" type="datetimeFigureOut">
              <a:rPr lang="es-ES" smtClean="0"/>
              <a:pPr/>
              <a:t>08/06/2014</a:t>
            </a:fld>
            <a:endParaRPr lang="es-ES"/>
          </a:p>
        </p:txBody>
      </p:sp>
      <p:sp>
        <p:nvSpPr>
          <p:cNvPr id="6" name="5 Marcador de pie de página"/>
          <p:cNvSpPr>
            <a:spLocks noGrp="1"/>
          </p:cNvSpPr>
          <p:nvPr>
            <p:ph type="ftr" sz="quarter" idx="11"/>
          </p:nvPr>
        </p:nvSpPr>
        <p:spPr>
          <a:xfrm>
            <a:off x="301752" y="6410848"/>
            <a:ext cx="3584448" cy="365760"/>
          </a:xfrm>
        </p:spPr>
        <p:txBody>
          <a:bodyPr/>
          <a:lstStyle/>
          <a:p>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16 Rectángulo"/>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Rectángulo"/>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Rectángulo"/>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Rectángulo"/>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Rectángulo"/>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13 Marcador de fecha"/>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1560E0D8-D59A-47AB-85D6-FE329BE73EE5}" type="datetimeFigureOut">
              <a:rPr lang="es-ES" smtClean="0"/>
              <a:pPr/>
              <a:t>08/06/2014</a:t>
            </a:fld>
            <a:endParaRPr lang="es-ES"/>
          </a:p>
        </p:txBody>
      </p:sp>
      <p:sp>
        <p:nvSpPr>
          <p:cNvPr id="3" name="2 Marcador de pie de página"/>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s-ES"/>
          </a:p>
        </p:txBody>
      </p:sp>
      <p:sp>
        <p:nvSpPr>
          <p:cNvPr id="8" name="7 Rectángulo"/>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9 Conector recto"/>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11 Elipse"/>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14 Elipse"/>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22 Marcador de número de diapositiva"/>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155C22E8-B349-4B7E-9B10-8A1F52B1A235}" type="slidenum">
              <a:rPr lang="es-ES" smtClean="0"/>
              <a:pPr/>
              <a:t>‹Nº›</a:t>
            </a:fld>
            <a:endParaRPr lang="es-ES"/>
          </a:p>
        </p:txBody>
      </p:sp>
      <p:sp>
        <p:nvSpPr>
          <p:cNvPr id="22" name="21 Marcador de título"/>
          <p:cNvSpPr>
            <a:spLocks noGrp="1"/>
          </p:cNvSpPr>
          <p:nvPr>
            <p:ph type="title"/>
          </p:nvPr>
        </p:nvSpPr>
        <p:spPr>
          <a:xfrm>
            <a:off x="301752" y="228600"/>
            <a:ext cx="8534400" cy="758952"/>
          </a:xfrm>
          <a:prstGeom prst="rect">
            <a:avLst/>
          </a:prstGeom>
        </p:spPr>
        <p:txBody>
          <a:bodyPr vert="horz" anchor="b">
            <a:normAutofit/>
          </a:body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323528" y="908720"/>
            <a:ext cx="8062912" cy="4380904"/>
          </a:xfrm>
        </p:spPr>
        <p:txBody>
          <a:bodyPr>
            <a:noAutofit/>
          </a:bodyPr>
          <a:lstStyle/>
          <a:p>
            <a:pPr algn="ctr"/>
            <a:r>
              <a:rPr lang="es-ES" sz="9600" dirty="0" smtClean="0">
                <a:latin typeface="Berlin Sans FB Demi" pitchFamily="34" charset="0"/>
              </a:rPr>
              <a:t>FAMILIA </a:t>
            </a:r>
            <a:br>
              <a:rPr lang="es-ES" sz="9600" dirty="0" smtClean="0">
                <a:latin typeface="Berlin Sans FB Demi" pitchFamily="34" charset="0"/>
              </a:rPr>
            </a:br>
            <a:r>
              <a:rPr lang="es-ES" sz="9600" dirty="0" smtClean="0">
                <a:latin typeface="Berlin Sans FB Demi" pitchFamily="34" charset="0"/>
              </a:rPr>
              <a:t>Y </a:t>
            </a:r>
            <a:br>
              <a:rPr lang="es-ES" sz="9600" dirty="0" smtClean="0">
                <a:latin typeface="Berlin Sans FB Demi" pitchFamily="34" charset="0"/>
              </a:rPr>
            </a:br>
            <a:r>
              <a:rPr lang="es-ES" sz="9600" dirty="0" smtClean="0">
                <a:latin typeface="Berlin Sans FB Demi" pitchFamily="34" charset="0"/>
              </a:rPr>
              <a:t>EDUCACIÓN</a:t>
            </a:r>
            <a:endParaRPr lang="es-ES" sz="9600" dirty="0">
              <a:latin typeface="Berlin Sans FB Demi"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
          </p:nvPr>
        </p:nvSpPr>
        <p:spPr>
          <a:xfrm>
            <a:off x="457200" y="476672"/>
            <a:ext cx="8229600" cy="5978136"/>
          </a:xfrm>
        </p:spPr>
        <p:txBody>
          <a:bodyPr>
            <a:normAutofit fontScale="77500" lnSpcReduction="20000"/>
          </a:bodyPr>
          <a:lstStyle/>
          <a:p>
            <a:pPr>
              <a:buNone/>
            </a:pPr>
            <a:r>
              <a:rPr lang="es-ES" dirty="0" smtClean="0">
                <a:latin typeface="Calibri" pitchFamily="34" charset="0"/>
              </a:rPr>
              <a:t>Formas familiares: </a:t>
            </a:r>
          </a:p>
          <a:p>
            <a:pPr>
              <a:buNone/>
            </a:pPr>
            <a:endParaRPr lang="es-ES" dirty="0" smtClean="0">
              <a:latin typeface="Calibri" pitchFamily="34" charset="0"/>
            </a:endParaRPr>
          </a:p>
          <a:p>
            <a:pPr lvl="0"/>
            <a:r>
              <a:rPr lang="es-ES" b="1" u="sng" dirty="0" smtClean="0">
                <a:latin typeface="Calibri" pitchFamily="34" charset="0"/>
              </a:rPr>
              <a:t>Monogamia</a:t>
            </a:r>
            <a:r>
              <a:rPr lang="es-ES" dirty="0" smtClean="0">
                <a:latin typeface="Calibri" pitchFamily="34" charset="0"/>
              </a:rPr>
              <a:t>: basada en la unión de un solo hombre con una sola mujer. </a:t>
            </a:r>
          </a:p>
          <a:p>
            <a:pPr>
              <a:buNone/>
            </a:pPr>
            <a:endParaRPr lang="es-ES" dirty="0" smtClean="0">
              <a:latin typeface="Calibri" pitchFamily="34" charset="0"/>
            </a:endParaRPr>
          </a:p>
          <a:p>
            <a:pPr>
              <a:buNone/>
            </a:pPr>
            <a:endParaRPr lang="es-ES" dirty="0" smtClean="0">
              <a:latin typeface="Calibri" pitchFamily="34" charset="0"/>
            </a:endParaRPr>
          </a:p>
          <a:p>
            <a:pPr lvl="0"/>
            <a:r>
              <a:rPr lang="es-ES" b="1" u="sng" dirty="0" smtClean="0">
                <a:latin typeface="Calibri" pitchFamily="34" charset="0"/>
              </a:rPr>
              <a:t>Poligamia</a:t>
            </a:r>
            <a:r>
              <a:rPr lang="es-ES" b="1" dirty="0" smtClean="0">
                <a:latin typeface="Calibri" pitchFamily="34" charset="0"/>
              </a:rPr>
              <a:t>: </a:t>
            </a:r>
            <a:r>
              <a:rPr lang="es-ES" dirty="0" smtClean="0">
                <a:latin typeface="Calibri" pitchFamily="34" charset="0"/>
              </a:rPr>
              <a:t>en algunos países existen formas de matrimonio polígamas basadas en la unión de un hombre y varias mujeres. Son propias de culturas islámicas en las que es el varón el que mantiene a cada una de sus esposas y sus respectivos hijos. </a:t>
            </a:r>
          </a:p>
          <a:p>
            <a:pPr lvl="0">
              <a:buNone/>
            </a:pPr>
            <a:r>
              <a:rPr lang="es-ES" dirty="0" smtClean="0">
                <a:latin typeface="Calibri" pitchFamily="34" charset="0"/>
              </a:rPr>
              <a:t>	</a:t>
            </a:r>
          </a:p>
          <a:p>
            <a:pPr lvl="0">
              <a:buNone/>
            </a:pPr>
            <a:r>
              <a:rPr lang="es-ES" dirty="0" smtClean="0">
                <a:latin typeface="Calibri" pitchFamily="34" charset="0"/>
              </a:rPr>
              <a:t>	Dentro de la poligamia </a:t>
            </a:r>
          </a:p>
          <a:p>
            <a:pPr lvl="0">
              <a:buNone/>
            </a:pPr>
            <a:r>
              <a:rPr lang="es-ES" dirty="0" smtClean="0">
                <a:latin typeface="Calibri" pitchFamily="34" charset="0"/>
              </a:rPr>
              <a:t>			Familia extendida: formada por el hombre, sus 			hermanos y sus mujeres </a:t>
            </a:r>
          </a:p>
          <a:p>
            <a:pPr lvl="0">
              <a:buNone/>
            </a:pPr>
            <a:r>
              <a:rPr lang="es-ES" dirty="0" smtClean="0">
                <a:latin typeface="Calibri" pitchFamily="34" charset="0"/>
              </a:rPr>
              <a:t>			Familias formadas por los hijos varones y sus mujeres</a:t>
            </a:r>
          </a:p>
          <a:p>
            <a:pPr>
              <a:buNone/>
            </a:pPr>
            <a:endParaRPr lang="es-ES" dirty="0" smtClean="0">
              <a:latin typeface="Calibri" pitchFamily="34" charset="0"/>
            </a:endParaRPr>
          </a:p>
          <a:p>
            <a:pPr>
              <a:buNone/>
            </a:pPr>
            <a:endParaRPr lang="es-ES" dirty="0" smtClean="0">
              <a:latin typeface="Calibri" pitchFamily="34" charset="0"/>
            </a:endParaRPr>
          </a:p>
          <a:p>
            <a:pPr lvl="0"/>
            <a:r>
              <a:rPr lang="es-ES" b="1" u="sng" dirty="0" smtClean="0">
                <a:latin typeface="Calibri" pitchFamily="34" charset="0"/>
              </a:rPr>
              <a:t>Poliandria</a:t>
            </a:r>
            <a:r>
              <a:rPr lang="es-ES" b="1" dirty="0" smtClean="0">
                <a:latin typeface="Calibri" pitchFamily="34" charset="0"/>
              </a:rPr>
              <a:t>: </a:t>
            </a:r>
            <a:r>
              <a:rPr lang="es-ES" dirty="0" smtClean="0">
                <a:latin typeface="Calibri" pitchFamily="34" charset="0"/>
              </a:rPr>
              <a:t>otra forma de matrimonio menos común es la poliandria en la que es la mujer la que tiene más de un esposo. </a:t>
            </a:r>
          </a:p>
          <a:p>
            <a:pPr>
              <a:buNone/>
            </a:pPr>
            <a:r>
              <a:rPr lang="es-ES" dirty="0" smtClean="0"/>
              <a:t> </a:t>
            </a:r>
          </a:p>
          <a:p>
            <a:pPr>
              <a:buNone/>
            </a:pPr>
            <a:endParaRPr lang="es-ES" dirty="0"/>
          </a:p>
        </p:txBody>
      </p:sp>
      <p:cxnSp>
        <p:nvCxnSpPr>
          <p:cNvPr id="5" name="4 Conector recto"/>
          <p:cNvCxnSpPr/>
          <p:nvPr/>
        </p:nvCxnSpPr>
        <p:spPr>
          <a:xfrm rot="5400000">
            <a:off x="936163" y="4150668"/>
            <a:ext cx="72008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6 Conector recto de flecha"/>
          <p:cNvCxnSpPr/>
          <p:nvPr/>
        </p:nvCxnSpPr>
        <p:spPr>
          <a:xfrm>
            <a:off x="1296203" y="3934644"/>
            <a:ext cx="936104"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 name="8 Conector recto de flecha"/>
          <p:cNvCxnSpPr/>
          <p:nvPr/>
        </p:nvCxnSpPr>
        <p:spPr>
          <a:xfrm>
            <a:off x="1296203" y="4509120"/>
            <a:ext cx="936104"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
          </p:nvPr>
        </p:nvSpPr>
        <p:spPr>
          <a:xfrm>
            <a:off x="457200" y="548680"/>
            <a:ext cx="8229600" cy="5906128"/>
          </a:xfrm>
        </p:spPr>
        <p:txBody>
          <a:bodyPr>
            <a:normAutofit fontScale="85000" lnSpcReduction="20000"/>
          </a:bodyPr>
          <a:lstStyle/>
          <a:p>
            <a:pPr lvl="0"/>
            <a:r>
              <a:rPr lang="es-ES" b="1" u="sng" dirty="0" smtClean="0">
                <a:latin typeface="Calibri" pitchFamily="34" charset="0"/>
              </a:rPr>
              <a:t>Familia consanguínea</a:t>
            </a:r>
            <a:r>
              <a:rPr lang="es-ES" dirty="0" smtClean="0">
                <a:latin typeface="Calibri" pitchFamily="34" charset="0"/>
              </a:rPr>
              <a:t>: La familia consanguínea es un tipo de organización familiar que se considera como una de las primeras etapas en lo que ha sido la historia de la familia. </a:t>
            </a:r>
          </a:p>
          <a:p>
            <a:pPr lvl="0">
              <a:buNone/>
            </a:pPr>
            <a:endParaRPr lang="es-ES" dirty="0" smtClean="0">
              <a:latin typeface="Calibri" pitchFamily="34" charset="0"/>
            </a:endParaRPr>
          </a:p>
          <a:p>
            <a:pPr>
              <a:buNone/>
            </a:pPr>
            <a:r>
              <a:rPr lang="es-ES" dirty="0" smtClean="0">
                <a:latin typeface="Calibri" pitchFamily="34" charset="0"/>
              </a:rPr>
              <a:t>	Se pueden diferenciar cinco  características</a:t>
            </a:r>
            <a:r>
              <a:rPr lang="es-ES" b="1" dirty="0" smtClean="0">
                <a:latin typeface="Calibri" pitchFamily="34" charset="0"/>
              </a:rPr>
              <a:t> </a:t>
            </a:r>
            <a:r>
              <a:rPr lang="es-ES" dirty="0" smtClean="0">
                <a:latin typeface="Calibri" pitchFamily="34" charset="0"/>
              </a:rPr>
              <a:t>importantes de la</a:t>
            </a:r>
            <a:r>
              <a:rPr lang="es-ES" b="1" dirty="0" smtClean="0">
                <a:latin typeface="Calibri" pitchFamily="34" charset="0"/>
              </a:rPr>
              <a:t> </a:t>
            </a:r>
            <a:r>
              <a:rPr lang="es-ES" dirty="0" smtClean="0">
                <a:latin typeface="Calibri" pitchFamily="34" charset="0"/>
              </a:rPr>
              <a:t>familia consanguínea</a:t>
            </a:r>
            <a:r>
              <a:rPr lang="es-ES" b="1" dirty="0" smtClean="0">
                <a:latin typeface="Calibri" pitchFamily="34" charset="0"/>
              </a:rPr>
              <a:t>:</a:t>
            </a:r>
            <a:endParaRPr lang="es-ES" dirty="0" smtClean="0">
              <a:latin typeface="Calibri" pitchFamily="34" charset="0"/>
            </a:endParaRPr>
          </a:p>
          <a:p>
            <a:pPr lvl="0">
              <a:buNone/>
            </a:pPr>
            <a:r>
              <a:rPr lang="es-ES" dirty="0" smtClean="0">
                <a:latin typeface="Calibri" pitchFamily="34" charset="0"/>
              </a:rPr>
              <a:t>			Los grupos conyugales se van a clasificar por 			generaciones en esta etapa de la familia</a:t>
            </a:r>
          </a:p>
          <a:p>
            <a:pPr lvl="0">
              <a:buNone/>
            </a:pPr>
            <a:r>
              <a:rPr lang="es-ES" dirty="0" smtClean="0">
                <a:latin typeface="Calibri" pitchFamily="34" charset="0"/>
              </a:rPr>
              <a:t>			Es una</a:t>
            </a:r>
            <a:r>
              <a:rPr lang="es-ES" b="1" dirty="0" smtClean="0">
                <a:latin typeface="Calibri" pitchFamily="34" charset="0"/>
              </a:rPr>
              <a:t> </a:t>
            </a:r>
            <a:r>
              <a:rPr lang="es-ES" dirty="0" smtClean="0">
                <a:latin typeface="Calibri" pitchFamily="34" charset="0"/>
              </a:rPr>
              <a:t>familia unilineal</a:t>
            </a:r>
            <a:r>
              <a:rPr lang="es-ES" b="1" dirty="0" smtClean="0">
                <a:latin typeface="Calibri" pitchFamily="34" charset="0"/>
              </a:rPr>
              <a:t> </a:t>
            </a:r>
            <a:r>
              <a:rPr lang="es-ES" dirty="0" smtClean="0">
                <a:latin typeface="Calibri" pitchFamily="34" charset="0"/>
              </a:rPr>
              <a:t>ya que se consideran 			parientes solamente a los descendientes de un 		antepasado común. Esto quiere decir que los 			parientes son los que tienen la misma sangre.</a:t>
            </a:r>
          </a:p>
          <a:p>
            <a:pPr lvl="0">
              <a:buNone/>
            </a:pPr>
            <a:r>
              <a:rPr lang="es-ES" dirty="0" smtClean="0">
                <a:latin typeface="Calibri" pitchFamily="34" charset="0"/>
              </a:rPr>
              <a:t>			La totalidad de los abuelos y las abuelas en los 		límites de la familia</a:t>
            </a:r>
            <a:r>
              <a:rPr lang="es-ES" b="1" dirty="0" smtClean="0">
                <a:latin typeface="Calibri" pitchFamily="34" charset="0"/>
              </a:rPr>
              <a:t> </a:t>
            </a:r>
            <a:r>
              <a:rPr lang="es-ES" dirty="0" smtClean="0">
                <a:latin typeface="Calibri" pitchFamily="34" charset="0"/>
              </a:rPr>
              <a:t>son maridos entre ellos.</a:t>
            </a:r>
          </a:p>
          <a:p>
            <a:pPr lvl="0">
              <a:buNone/>
            </a:pPr>
            <a:r>
              <a:rPr lang="es-ES" dirty="0" smtClean="0">
                <a:latin typeface="Calibri" pitchFamily="34" charset="0"/>
              </a:rPr>
              <a:t>			Esto mismo sucede también con los hijos.</a:t>
            </a:r>
          </a:p>
          <a:p>
            <a:pPr lvl="0">
              <a:buNone/>
            </a:pPr>
            <a:r>
              <a:rPr lang="es-ES" dirty="0" smtClean="0">
                <a:latin typeface="Calibri" pitchFamily="34" charset="0"/>
              </a:rPr>
              <a:t>			los descendientes y ascendientes, padres e hijos son 		los únicos que luego de estar lejanos están 			excluidos de los deberes que implica el matrimonio.</a:t>
            </a:r>
          </a:p>
          <a:p>
            <a:pPr>
              <a:buNone/>
            </a:pPr>
            <a:endParaRPr lang="es-ES" dirty="0"/>
          </a:p>
        </p:txBody>
      </p:sp>
      <p:cxnSp>
        <p:nvCxnSpPr>
          <p:cNvPr id="5" name="4 Conector recto"/>
          <p:cNvCxnSpPr/>
          <p:nvPr/>
        </p:nvCxnSpPr>
        <p:spPr>
          <a:xfrm rot="5400000">
            <a:off x="107504" y="3933056"/>
            <a:ext cx="288032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6 Conector recto de flecha"/>
          <p:cNvCxnSpPr/>
          <p:nvPr/>
        </p:nvCxnSpPr>
        <p:spPr>
          <a:xfrm>
            <a:off x="1547664" y="2636912"/>
            <a:ext cx="72008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 name="8 Conector recto de flecha"/>
          <p:cNvCxnSpPr/>
          <p:nvPr/>
        </p:nvCxnSpPr>
        <p:spPr>
          <a:xfrm>
            <a:off x="1547664" y="3212976"/>
            <a:ext cx="72008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 name="11 Conector recto de flecha"/>
          <p:cNvCxnSpPr/>
          <p:nvPr/>
        </p:nvCxnSpPr>
        <p:spPr>
          <a:xfrm>
            <a:off x="1547664" y="4437112"/>
            <a:ext cx="72008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4" name="13 Conector recto de flecha"/>
          <p:cNvCxnSpPr/>
          <p:nvPr/>
        </p:nvCxnSpPr>
        <p:spPr>
          <a:xfrm>
            <a:off x="1547664" y="5013176"/>
            <a:ext cx="72008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6" name="15 Conector recto de flecha"/>
          <p:cNvCxnSpPr/>
          <p:nvPr/>
        </p:nvCxnSpPr>
        <p:spPr>
          <a:xfrm>
            <a:off x="1547664" y="5373216"/>
            <a:ext cx="72008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
          </p:nvPr>
        </p:nvSpPr>
        <p:spPr>
          <a:xfrm>
            <a:off x="457200" y="620688"/>
            <a:ext cx="8229600" cy="5834120"/>
          </a:xfrm>
        </p:spPr>
        <p:txBody>
          <a:bodyPr>
            <a:normAutofit fontScale="85000" lnSpcReduction="20000"/>
          </a:bodyPr>
          <a:lstStyle/>
          <a:p>
            <a:pPr>
              <a:buNone/>
            </a:pPr>
            <a:r>
              <a:rPr lang="es-ES" sz="2600" dirty="0" smtClean="0">
                <a:latin typeface="Calibri" pitchFamily="34" charset="0"/>
              </a:rPr>
              <a:t>Tipos de familia:</a:t>
            </a:r>
          </a:p>
          <a:p>
            <a:pPr lvl="0"/>
            <a:r>
              <a:rPr lang="es-ES" sz="2600" b="1" u="sng" dirty="0" smtClean="0">
                <a:latin typeface="Calibri" pitchFamily="34" charset="0"/>
              </a:rPr>
              <a:t>Familia nuclear</a:t>
            </a:r>
            <a:r>
              <a:rPr lang="es-ES" sz="2600" dirty="0" smtClean="0">
                <a:latin typeface="Calibri" pitchFamily="34" charset="0"/>
              </a:rPr>
              <a:t>: formada por un padre, una madre y los hijos, basados en la unión matrimonial de los dos progenitores. </a:t>
            </a:r>
          </a:p>
          <a:p>
            <a:pPr lvl="0"/>
            <a:endParaRPr lang="es-ES" sz="2600" dirty="0" smtClean="0">
              <a:latin typeface="Calibri" pitchFamily="34" charset="0"/>
            </a:endParaRPr>
          </a:p>
          <a:p>
            <a:pPr lvl="0"/>
            <a:r>
              <a:rPr lang="es-ES" sz="2600" b="1" u="sng" dirty="0" smtClean="0">
                <a:latin typeface="Calibri" pitchFamily="34" charset="0"/>
              </a:rPr>
              <a:t>Familia extensa o consanguínea</a:t>
            </a:r>
            <a:r>
              <a:rPr lang="es-ES" sz="2600" dirty="0" smtClean="0">
                <a:latin typeface="Calibri" pitchFamily="34" charset="0"/>
              </a:rPr>
              <a:t>: se compone de más de una unidad nuclear, se extiende mas allá de dos generaciones y esta basada en los vínculos de sangre de una gran cantidad de personas, incluyendo a los padres, niños, abuelos, tíos, tías, sobrinos, primos…</a:t>
            </a:r>
          </a:p>
          <a:p>
            <a:pPr>
              <a:buNone/>
            </a:pPr>
            <a:r>
              <a:rPr lang="es-ES" sz="2600" dirty="0" smtClean="0">
                <a:latin typeface="Calibri" pitchFamily="34" charset="0"/>
              </a:rPr>
              <a:t> </a:t>
            </a:r>
          </a:p>
          <a:p>
            <a:pPr lvl="0"/>
            <a:r>
              <a:rPr lang="es-ES" sz="2600" b="1" u="sng" dirty="0" smtClean="0">
                <a:latin typeface="Calibri" pitchFamily="34" charset="0"/>
              </a:rPr>
              <a:t>Parejas cohabitantes o de hecho</a:t>
            </a:r>
            <a:r>
              <a:rPr lang="es-ES" sz="2600" dirty="0" smtClean="0">
                <a:latin typeface="Calibri" pitchFamily="34" charset="0"/>
              </a:rPr>
              <a:t>: La cohabitación puede ser un periodo transitorio o de prueba antes del matrimonio o una opción de la pareja.</a:t>
            </a:r>
          </a:p>
          <a:p>
            <a:pPr lvl="0">
              <a:buNone/>
            </a:pPr>
            <a:endParaRPr lang="es-ES" sz="2600" dirty="0" smtClean="0">
              <a:latin typeface="Calibri" pitchFamily="34" charset="0"/>
            </a:endParaRPr>
          </a:p>
          <a:p>
            <a:pPr lvl="0"/>
            <a:r>
              <a:rPr lang="es-ES" sz="2600" b="1" u="sng" dirty="0" smtClean="0">
                <a:latin typeface="Calibri" pitchFamily="34" charset="0"/>
              </a:rPr>
              <a:t>Familias homosexuales</a:t>
            </a:r>
            <a:r>
              <a:rPr lang="es-ES" sz="2600" dirty="0" smtClean="0">
                <a:latin typeface="Calibri" pitchFamily="34" charset="0"/>
              </a:rPr>
              <a:t>: cuyas cabezas son parejas de gays y lesbianas, basadas en la unión de dos personas del mismo sexo ya sean hombres o mujeres. En todo el mundo, son cada vez más los chicos criados por progenitores o padres adoptivos homosexuales. Son fruto de un matrimonio anterior de uno de los integrantes de la pareja, de la inseminación artificial o de la adopción legal.</a:t>
            </a:r>
          </a:p>
          <a:p>
            <a:pPr lvl="0"/>
            <a:endParaRPr lang="es-ES" sz="2600" dirty="0" smtClean="0">
              <a:latin typeface="Calibri" pitchFamily="34" charset="0"/>
            </a:endParaRPr>
          </a:p>
          <a:p>
            <a:pPr>
              <a:buNone/>
            </a:pPr>
            <a:endParaRPr lang="es-E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
          </p:nvPr>
        </p:nvSpPr>
        <p:spPr>
          <a:xfrm>
            <a:off x="457200" y="332656"/>
            <a:ext cx="8229600" cy="6122152"/>
          </a:xfrm>
        </p:spPr>
        <p:txBody>
          <a:bodyPr>
            <a:noAutofit/>
          </a:bodyPr>
          <a:lstStyle/>
          <a:p>
            <a:pPr lvl="0"/>
            <a:r>
              <a:rPr lang="es-ES" sz="2000" b="1" u="sng" dirty="0" smtClean="0">
                <a:latin typeface="Calibri" pitchFamily="34" charset="0"/>
              </a:rPr>
              <a:t>Familias reconstituidas</a:t>
            </a:r>
            <a:r>
              <a:rPr lang="es-ES" sz="2000" b="1" dirty="0" smtClean="0">
                <a:latin typeface="Calibri" pitchFamily="34" charset="0"/>
              </a:rPr>
              <a:t>: </a:t>
            </a:r>
            <a:r>
              <a:rPr lang="es-ES" sz="2000" dirty="0" smtClean="0">
                <a:latin typeface="Calibri" pitchFamily="34" charset="0"/>
              </a:rPr>
              <a:t>Cuando una pareja se separa o se divorcia en algunos casos se crea un nuevo emparejamiento. El divorcio supone la ruptura de unos lazos de unión la cual no es completa si existen hijos por medio ya que por el bien del hijo deben seguir teniendo una relación, la cual en algunos casos es solo cordial y en otros hasta de amistad.</a:t>
            </a:r>
          </a:p>
          <a:p>
            <a:pPr>
              <a:buNone/>
            </a:pPr>
            <a:endParaRPr lang="es-ES" sz="2000" dirty="0" smtClean="0">
              <a:latin typeface="Calibri" pitchFamily="34" charset="0"/>
            </a:endParaRPr>
          </a:p>
          <a:p>
            <a:pPr>
              <a:buNone/>
            </a:pPr>
            <a:r>
              <a:rPr lang="es-ES" sz="2000" dirty="0" smtClean="0">
                <a:latin typeface="Calibri" pitchFamily="34" charset="0"/>
              </a:rPr>
              <a:t>	El </a:t>
            </a:r>
            <a:r>
              <a:rPr lang="es-ES" sz="2000" u="sng" dirty="0" smtClean="0">
                <a:latin typeface="Calibri" pitchFamily="34" charset="0"/>
              </a:rPr>
              <a:t>divorcio</a:t>
            </a:r>
            <a:r>
              <a:rPr lang="es-ES" sz="2000" dirty="0" smtClean="0">
                <a:latin typeface="Calibri" pitchFamily="34" charset="0"/>
              </a:rPr>
              <a:t> no debe de ser visto como una ruptura de la relación de los padres con los hijos, el niño tiene el derecho de seguir viendo a sus padres y el deber de aceptar la nueva situación.</a:t>
            </a:r>
          </a:p>
          <a:p>
            <a:pPr>
              <a:buNone/>
            </a:pPr>
            <a:endParaRPr lang="es-ES" sz="2000" dirty="0" smtClean="0">
              <a:latin typeface="Calibri" pitchFamily="34" charset="0"/>
            </a:endParaRPr>
          </a:p>
          <a:p>
            <a:pPr>
              <a:buNone/>
            </a:pPr>
            <a:r>
              <a:rPr lang="es-ES" sz="2000" dirty="0" smtClean="0">
                <a:latin typeface="Calibri" pitchFamily="34" charset="0"/>
              </a:rPr>
              <a:t>	Se produce el hecho de el </a:t>
            </a:r>
            <a:r>
              <a:rPr lang="es-ES" sz="2000" u="sng" dirty="0" smtClean="0">
                <a:latin typeface="Calibri" pitchFamily="34" charset="0"/>
              </a:rPr>
              <a:t>nuevo emparejamiento</a:t>
            </a:r>
            <a:r>
              <a:rPr lang="es-ES" sz="2000" dirty="0" smtClean="0">
                <a:latin typeface="Calibri" pitchFamily="34" charset="0"/>
              </a:rPr>
              <a:t> de los padres</a:t>
            </a:r>
          </a:p>
          <a:p>
            <a:pPr>
              <a:buNone/>
            </a:pPr>
            <a:endParaRPr lang="es-ES" sz="2000" dirty="0" smtClean="0">
              <a:latin typeface="Calibri" pitchFamily="34" charset="0"/>
            </a:endParaRPr>
          </a:p>
          <a:p>
            <a:pPr>
              <a:buNone/>
            </a:pPr>
            <a:r>
              <a:rPr lang="es-ES" sz="2000" dirty="0" smtClean="0">
                <a:latin typeface="Calibri" pitchFamily="34" charset="0"/>
              </a:rPr>
              <a:t>	La </a:t>
            </a:r>
            <a:r>
              <a:rPr lang="es-ES" sz="2000" u="sng" dirty="0" smtClean="0">
                <a:latin typeface="Calibri" pitchFamily="34" charset="0"/>
              </a:rPr>
              <a:t>familia biológica</a:t>
            </a:r>
            <a:r>
              <a:rPr lang="es-ES" sz="2000" dirty="0" smtClean="0">
                <a:latin typeface="Calibri" pitchFamily="34" charset="0"/>
              </a:rPr>
              <a:t> seguirá aportando la continuidad del niño pero no desde la unidad residencial.</a:t>
            </a:r>
          </a:p>
          <a:p>
            <a:endParaRPr lang="es-ES" sz="2000" dirty="0" smtClean="0">
              <a:latin typeface="Calibri" pitchFamily="34" charset="0"/>
            </a:endParaRPr>
          </a:p>
          <a:p>
            <a:pPr>
              <a:buNone/>
            </a:pPr>
            <a:r>
              <a:rPr lang="es-ES" sz="2000" dirty="0" smtClean="0">
                <a:latin typeface="Calibri" pitchFamily="34" charset="0"/>
              </a:rPr>
              <a:t>	El </a:t>
            </a:r>
            <a:r>
              <a:rPr lang="es-ES" sz="2000" u="sng" dirty="0" smtClean="0">
                <a:latin typeface="Calibri" pitchFamily="34" charset="0"/>
              </a:rPr>
              <a:t>papel del padrastro o de la madrastra</a:t>
            </a:r>
            <a:r>
              <a:rPr lang="es-ES" sz="2000" dirty="0" smtClean="0">
                <a:latin typeface="Calibri" pitchFamily="34" charset="0"/>
              </a:rPr>
              <a:t> es más bien incierto ya que los derechos y deberes sobre el niño son limitados pero tantas horas juntos hacen que se tomen decisiones sobre ellos. </a:t>
            </a:r>
          </a:p>
          <a:p>
            <a:pPr>
              <a:buNone/>
            </a:pPr>
            <a:endParaRPr lang="es-ES" sz="2000" dirty="0">
              <a:latin typeface="Calibri" pitchFamily="34" charset="0"/>
            </a:endParaRPr>
          </a:p>
        </p:txBody>
      </p:sp>
      <p:sp>
        <p:nvSpPr>
          <p:cNvPr id="4" name="3 Flecha abajo"/>
          <p:cNvSpPr/>
          <p:nvPr/>
        </p:nvSpPr>
        <p:spPr>
          <a:xfrm>
            <a:off x="4067944" y="1988840"/>
            <a:ext cx="288032" cy="28803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5" name="4 Flecha abajo"/>
          <p:cNvSpPr/>
          <p:nvPr/>
        </p:nvSpPr>
        <p:spPr>
          <a:xfrm>
            <a:off x="4067944" y="3284984"/>
            <a:ext cx="360040" cy="36004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6" name="5 Flecha abajo"/>
          <p:cNvSpPr/>
          <p:nvPr/>
        </p:nvSpPr>
        <p:spPr>
          <a:xfrm>
            <a:off x="4067944" y="4005064"/>
            <a:ext cx="360040" cy="43204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7" name="6 Flecha abajo"/>
          <p:cNvSpPr/>
          <p:nvPr/>
        </p:nvSpPr>
        <p:spPr>
          <a:xfrm>
            <a:off x="4067944" y="4869160"/>
            <a:ext cx="432048" cy="50405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
          </p:nvPr>
        </p:nvSpPr>
        <p:spPr>
          <a:xfrm>
            <a:off x="457200" y="476672"/>
            <a:ext cx="8229600" cy="5978136"/>
          </a:xfrm>
        </p:spPr>
        <p:txBody>
          <a:bodyPr>
            <a:normAutofit fontScale="32500" lnSpcReduction="20000"/>
          </a:bodyPr>
          <a:lstStyle/>
          <a:p>
            <a:pPr lvl="0"/>
            <a:r>
              <a:rPr lang="es-ES" sz="5200" b="1" u="sng" dirty="0" smtClean="0">
                <a:latin typeface="Calibri" pitchFamily="34" charset="0"/>
              </a:rPr>
              <a:t>Familias monoparentales</a:t>
            </a:r>
            <a:r>
              <a:rPr lang="es-ES" sz="5200" dirty="0" smtClean="0">
                <a:latin typeface="Calibri" pitchFamily="34" charset="0"/>
              </a:rPr>
              <a:t>: Son aquellas en las que un progenitor convive con y es responsable en solitario de sus hijos e hijas menores o dependientes. </a:t>
            </a:r>
          </a:p>
          <a:p>
            <a:pPr lvl="0">
              <a:buNone/>
            </a:pPr>
            <a:r>
              <a:rPr lang="es-ES" sz="5200" dirty="0" smtClean="0">
                <a:latin typeface="Calibri" pitchFamily="34" charset="0"/>
              </a:rPr>
              <a:t>	Esto se puede dar por diversos casos: </a:t>
            </a:r>
          </a:p>
          <a:p>
            <a:pPr lvl="0">
              <a:buNone/>
            </a:pPr>
            <a:r>
              <a:rPr lang="es-ES" sz="5200" dirty="0" smtClean="0">
                <a:latin typeface="Calibri" pitchFamily="34" charset="0"/>
              </a:rPr>
              <a:t>				ser madre soltera</a:t>
            </a:r>
          </a:p>
          <a:p>
            <a:pPr lvl="0">
              <a:buNone/>
            </a:pPr>
            <a:r>
              <a:rPr lang="es-ES" sz="5200" dirty="0" smtClean="0">
                <a:latin typeface="Calibri" pitchFamily="34" charset="0"/>
              </a:rPr>
              <a:t>				abandono de hogar del padre o madre,</a:t>
            </a:r>
          </a:p>
          <a:p>
            <a:pPr lvl="0">
              <a:buNone/>
            </a:pPr>
            <a:r>
              <a:rPr lang="es-ES" sz="5200" dirty="0" smtClean="0">
                <a:latin typeface="Calibri" pitchFamily="34" charset="0"/>
              </a:rPr>
              <a:t>				Divorcios</a:t>
            </a:r>
          </a:p>
          <a:p>
            <a:pPr lvl="0">
              <a:buNone/>
            </a:pPr>
            <a:r>
              <a:rPr lang="es-ES" sz="5200" dirty="0" smtClean="0">
                <a:latin typeface="Calibri" pitchFamily="34" charset="0"/>
              </a:rPr>
              <a:t>				muerte de uno de los dos progenitores,</a:t>
            </a:r>
          </a:p>
          <a:p>
            <a:pPr lvl="0">
              <a:buNone/>
            </a:pPr>
            <a:r>
              <a:rPr lang="es-ES" sz="5200" dirty="0" smtClean="0">
                <a:latin typeface="Calibri" pitchFamily="34" charset="0"/>
              </a:rPr>
              <a:t>				inmigración</a:t>
            </a:r>
          </a:p>
          <a:p>
            <a:pPr>
              <a:buNone/>
            </a:pPr>
            <a:r>
              <a:rPr lang="es-ES" sz="5200" dirty="0" smtClean="0">
                <a:latin typeface="Calibri" pitchFamily="34" charset="0"/>
              </a:rPr>
              <a:t> </a:t>
            </a:r>
          </a:p>
          <a:p>
            <a:pPr>
              <a:buNone/>
            </a:pPr>
            <a:endParaRPr lang="es-ES" sz="5200" dirty="0" smtClean="0">
              <a:latin typeface="Calibri" pitchFamily="34" charset="0"/>
            </a:endParaRPr>
          </a:p>
          <a:p>
            <a:r>
              <a:rPr lang="es-ES" sz="5200" dirty="0" smtClean="0">
                <a:latin typeface="Calibri" pitchFamily="34" charset="0"/>
              </a:rPr>
              <a:t>Podemos hablar de dos tipos de familias monoparentales:</a:t>
            </a:r>
          </a:p>
          <a:p>
            <a:pPr lvl="1"/>
            <a:r>
              <a:rPr lang="es-ES" sz="5200" u="sng" dirty="0" smtClean="0">
                <a:latin typeface="Calibri" pitchFamily="34" charset="0"/>
              </a:rPr>
              <a:t>Niños que conviven con su madre:</a:t>
            </a:r>
            <a:r>
              <a:rPr lang="es-ES" sz="5200" dirty="0" smtClean="0">
                <a:latin typeface="Calibri" pitchFamily="34" charset="0"/>
              </a:rPr>
              <a:t> La mayoría conviven con un hermano. El origen mayoritario de este tipo de núcleos es la ruptura de un hogar de pareja con hijos, donde aún la madre permanece casada o bien se ha separado o divorciado de su pareja. En la mayoría de los casos, los niños tienen madres ocupadas. La separación coloca a la mujer en una posición socioeconómica muy diferente al caso de los hombres y, por tanto, también a los hijos con quien conviven. </a:t>
            </a:r>
          </a:p>
          <a:p>
            <a:pPr>
              <a:buNone/>
            </a:pPr>
            <a:r>
              <a:rPr lang="es-ES" sz="5200" dirty="0" smtClean="0">
                <a:latin typeface="Calibri" pitchFamily="34" charset="0"/>
              </a:rPr>
              <a:t> </a:t>
            </a:r>
          </a:p>
          <a:p>
            <a:pPr lvl="1"/>
            <a:r>
              <a:rPr lang="es-ES" sz="5200" u="sng" dirty="0" smtClean="0">
                <a:latin typeface="Calibri" pitchFamily="34" charset="0"/>
              </a:rPr>
              <a:t>Niños que viven con su padre</a:t>
            </a:r>
            <a:r>
              <a:rPr lang="es-ES" sz="5200" dirty="0" smtClean="0">
                <a:latin typeface="Calibri" pitchFamily="34" charset="0"/>
              </a:rPr>
              <a:t>: a esta situación se ha llegado por el aumento de los divorcios y separaciones y por un posible cambio por parte de los padres, que ahora residen con sus hijos con más frecuencia. Parte de los niños en núcleos monoparentales de padre conviven además con sus abuelos o abuelas. Los padres también buscan la ayuda y el apoyo de sus ascendientes, conviviendo con ellos, cuando la relación de pareja se rompe o cuando esta desaparece.</a:t>
            </a:r>
          </a:p>
          <a:p>
            <a:endParaRPr lang="es-ES" sz="5000" dirty="0" smtClean="0">
              <a:latin typeface="Calibri" pitchFamily="34" charset="0"/>
            </a:endParaRPr>
          </a:p>
        </p:txBody>
      </p:sp>
      <p:cxnSp>
        <p:nvCxnSpPr>
          <p:cNvPr id="7" name="6 Conector recto"/>
          <p:cNvCxnSpPr/>
          <p:nvPr/>
        </p:nvCxnSpPr>
        <p:spPr>
          <a:xfrm rot="5400000">
            <a:off x="1547664" y="1844824"/>
            <a:ext cx="115212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8 Conector recto de flecha"/>
          <p:cNvCxnSpPr/>
          <p:nvPr/>
        </p:nvCxnSpPr>
        <p:spPr>
          <a:xfrm>
            <a:off x="2123728" y="1340768"/>
            <a:ext cx="108012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 name="10 Conector recto de flecha"/>
          <p:cNvCxnSpPr/>
          <p:nvPr/>
        </p:nvCxnSpPr>
        <p:spPr>
          <a:xfrm>
            <a:off x="2123728" y="1628800"/>
            <a:ext cx="108012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 name="12 Conector recto de flecha"/>
          <p:cNvCxnSpPr/>
          <p:nvPr/>
        </p:nvCxnSpPr>
        <p:spPr>
          <a:xfrm>
            <a:off x="2123728" y="1844824"/>
            <a:ext cx="108012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5" name="14 Conector recto de flecha"/>
          <p:cNvCxnSpPr/>
          <p:nvPr/>
        </p:nvCxnSpPr>
        <p:spPr>
          <a:xfrm>
            <a:off x="2123728" y="2132856"/>
            <a:ext cx="108012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7" name="16 Conector recto de flecha"/>
          <p:cNvCxnSpPr/>
          <p:nvPr/>
        </p:nvCxnSpPr>
        <p:spPr>
          <a:xfrm>
            <a:off x="2123728" y="2420888"/>
            <a:ext cx="108012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
          </p:nvPr>
        </p:nvSpPr>
        <p:spPr>
          <a:xfrm>
            <a:off x="467544" y="548680"/>
            <a:ext cx="8229600" cy="5868144"/>
          </a:xfrm>
        </p:spPr>
        <p:txBody>
          <a:bodyPr>
            <a:normAutofit/>
          </a:bodyPr>
          <a:lstStyle/>
          <a:p>
            <a:pPr lvl="0"/>
            <a:r>
              <a:rPr lang="es-ES" sz="2200" b="1" u="sng" dirty="0" smtClean="0">
                <a:latin typeface="Calibri" pitchFamily="34" charset="0"/>
              </a:rPr>
              <a:t>Familia rígida</a:t>
            </a:r>
            <a:r>
              <a:rPr lang="es-ES" sz="2200" dirty="0" smtClean="0">
                <a:latin typeface="Calibri" pitchFamily="34" charset="0"/>
              </a:rPr>
              <a:t>: Dificultad en asumir los cambios de los hijos. Los padres brindan un trato a los niños como adultos. No admiten el crecimiento de sus hijos. </a:t>
            </a:r>
          </a:p>
          <a:p>
            <a:pPr lvl="0"/>
            <a:endParaRPr lang="es-ES" sz="2200" b="1" dirty="0" smtClean="0">
              <a:latin typeface="Calibri" pitchFamily="34" charset="0"/>
            </a:endParaRPr>
          </a:p>
          <a:p>
            <a:pPr lvl="0"/>
            <a:r>
              <a:rPr lang="es-ES" sz="2200" b="1" u="sng" dirty="0" smtClean="0">
                <a:latin typeface="Calibri" pitchFamily="34" charset="0"/>
              </a:rPr>
              <a:t>Familia sobreprotectora</a:t>
            </a:r>
            <a:r>
              <a:rPr lang="es-ES" sz="2200" dirty="0" smtClean="0">
                <a:latin typeface="Calibri" pitchFamily="34" charset="0"/>
              </a:rPr>
              <a:t>: Preocupación por sobreproteger a los hijos. Los padres no permiten el desarrollo y autonomía de los hijos. Los hijos no saben ganarse la vida, ni defenderse….</a:t>
            </a:r>
          </a:p>
          <a:p>
            <a:pPr>
              <a:buNone/>
            </a:pPr>
            <a:r>
              <a:rPr lang="es-ES" sz="2200" dirty="0" smtClean="0">
                <a:latin typeface="Calibri" pitchFamily="34" charset="0"/>
              </a:rPr>
              <a:t> </a:t>
            </a:r>
          </a:p>
          <a:p>
            <a:pPr lvl="0"/>
            <a:r>
              <a:rPr lang="es-ES" sz="2200" b="1" dirty="0" smtClean="0">
                <a:latin typeface="Calibri" pitchFamily="34" charset="0"/>
              </a:rPr>
              <a:t>La </a:t>
            </a:r>
            <a:r>
              <a:rPr lang="es-ES" sz="2200" b="1" u="sng" dirty="0" smtClean="0">
                <a:latin typeface="Calibri" pitchFamily="34" charset="0"/>
              </a:rPr>
              <a:t>familia centrada en los hijos</a:t>
            </a:r>
            <a:r>
              <a:rPr lang="es-ES" sz="2200" dirty="0" smtClean="0">
                <a:latin typeface="Calibri" pitchFamily="34" charset="0"/>
              </a:rPr>
              <a:t>: padres que no saben enfrentar sus propios conflictos y centran su atención en los hijos. Este tipo de padres, busca la compañía de los hijos y dependen de estos para su satisfacción. </a:t>
            </a:r>
          </a:p>
          <a:p>
            <a:pPr lvl="0"/>
            <a:endParaRPr lang="es-ES" sz="2200" dirty="0" smtClean="0">
              <a:latin typeface="Calibri" pitchFamily="34" charset="0"/>
            </a:endParaRPr>
          </a:p>
          <a:p>
            <a:pPr lvl="0">
              <a:buNone/>
            </a:pPr>
            <a:r>
              <a:rPr lang="es-ES" sz="2200" dirty="0" smtClean="0">
                <a:latin typeface="Calibri" pitchFamily="34" charset="0"/>
              </a:rPr>
              <a:t>	</a:t>
            </a:r>
          </a:p>
          <a:p>
            <a:pPr lvl="0">
              <a:buNone/>
            </a:pPr>
            <a:r>
              <a:rPr lang="es-ES" sz="2200" dirty="0" smtClean="0">
                <a:latin typeface="Calibri" pitchFamily="34" charset="0"/>
              </a:rPr>
              <a:t>			</a:t>
            </a:r>
            <a:r>
              <a:rPr lang="es-ES" sz="2200" i="1" dirty="0" smtClean="0">
                <a:latin typeface="Calibri" pitchFamily="34" charset="0"/>
              </a:rPr>
              <a:t>   “Viven por y para sus hijos".</a:t>
            </a:r>
          </a:p>
          <a:p>
            <a:pPr>
              <a:buNone/>
            </a:pPr>
            <a:endParaRPr lang="es-ES" dirty="0"/>
          </a:p>
        </p:txBody>
      </p:sp>
      <p:sp>
        <p:nvSpPr>
          <p:cNvPr id="4" name="3 Flecha abajo"/>
          <p:cNvSpPr/>
          <p:nvPr/>
        </p:nvSpPr>
        <p:spPr>
          <a:xfrm>
            <a:off x="3851920" y="4725144"/>
            <a:ext cx="576064" cy="93610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
          </p:nvPr>
        </p:nvSpPr>
        <p:spPr>
          <a:xfrm>
            <a:off x="457200" y="548680"/>
            <a:ext cx="8229600" cy="5906128"/>
          </a:xfrm>
        </p:spPr>
        <p:txBody>
          <a:bodyPr>
            <a:normAutofit fontScale="47500" lnSpcReduction="20000"/>
          </a:bodyPr>
          <a:lstStyle/>
          <a:p>
            <a:pPr lvl="0"/>
            <a:r>
              <a:rPr lang="es-ES" sz="5000" b="1" dirty="0" smtClean="0">
                <a:latin typeface="Calibri" pitchFamily="34" charset="0"/>
              </a:rPr>
              <a:t>La </a:t>
            </a:r>
            <a:r>
              <a:rPr lang="es-ES" sz="5000" b="1" u="sng" dirty="0" smtClean="0">
                <a:latin typeface="Calibri" pitchFamily="34" charset="0"/>
              </a:rPr>
              <a:t>familia permisiva</a:t>
            </a:r>
            <a:r>
              <a:rPr lang="es-ES" sz="5000" dirty="0" smtClean="0">
                <a:latin typeface="Calibri" pitchFamily="34" charset="0"/>
              </a:rPr>
              <a:t>: los padres son incapaces de disciplinar a los hijos, y con la excusa de no ser autoritarios y de querer razonarlo todo, les permiten a los hijos hacer todo lo que quieran. </a:t>
            </a:r>
          </a:p>
          <a:p>
            <a:pPr lvl="0">
              <a:buNone/>
            </a:pPr>
            <a:endParaRPr lang="es-ES" sz="5000" b="1" dirty="0" smtClean="0">
              <a:latin typeface="Calibri" pitchFamily="34" charset="0"/>
            </a:endParaRPr>
          </a:p>
          <a:p>
            <a:pPr lvl="0"/>
            <a:r>
              <a:rPr lang="es-ES" sz="5000" b="1" dirty="0" smtClean="0">
                <a:latin typeface="Calibri" pitchFamily="34" charset="0"/>
              </a:rPr>
              <a:t>La </a:t>
            </a:r>
            <a:r>
              <a:rPr lang="es-ES" sz="5000" b="1" u="sng" dirty="0" smtClean="0">
                <a:latin typeface="Calibri" pitchFamily="34" charset="0"/>
              </a:rPr>
              <a:t>familia inestable</a:t>
            </a:r>
            <a:r>
              <a:rPr lang="es-ES" sz="5000" dirty="0" smtClean="0">
                <a:latin typeface="Calibri" pitchFamily="34" charset="0"/>
              </a:rPr>
              <a:t>: La familia no muestra estar unida, los padres están confusos acerca del mundo que quieren mostrar a sus hijos por falta de metas comunes, les es difícil mantenerse unidos resultando que, por su inestabilidad, los hijos crecen inseguros, desconfiados y temerosos…</a:t>
            </a:r>
          </a:p>
          <a:p>
            <a:pPr>
              <a:buNone/>
            </a:pPr>
            <a:endParaRPr lang="es-ES" sz="5000" dirty="0" smtClean="0">
              <a:latin typeface="Calibri" pitchFamily="34" charset="0"/>
            </a:endParaRPr>
          </a:p>
          <a:p>
            <a:pPr lvl="0"/>
            <a:r>
              <a:rPr lang="es-ES" sz="5000" b="1" dirty="0" smtClean="0">
                <a:latin typeface="Calibri" pitchFamily="34" charset="0"/>
              </a:rPr>
              <a:t>La </a:t>
            </a:r>
            <a:r>
              <a:rPr lang="es-ES" sz="5000" b="1" u="sng" dirty="0" smtClean="0">
                <a:latin typeface="Calibri" pitchFamily="34" charset="0"/>
              </a:rPr>
              <a:t>familia estable</a:t>
            </a:r>
            <a:r>
              <a:rPr lang="es-ES" sz="5000" dirty="0" smtClean="0">
                <a:latin typeface="Calibri" pitchFamily="34" charset="0"/>
              </a:rPr>
              <a:t>: La familia se muestra unida, los padres tienen claridad en su rol sabiendo el mundo que quieren dar y mostrar a sus hijos, lleno de metas y sueños. Les resulta fácil mantenerse unidos por lo tanto, los hijos crecen estables, seguros, confiados…</a:t>
            </a:r>
          </a:p>
          <a:p>
            <a:endParaRPr lang="es-E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S" sz="3200" b="1" dirty="0" smtClean="0">
                <a:latin typeface="Calibri" pitchFamily="34" charset="0"/>
              </a:rPr>
              <a:t>4.FUNCIONES DE LA FAMILIA</a:t>
            </a:r>
            <a:r>
              <a:rPr lang="es-ES_tradnl" sz="3200" b="1" dirty="0" smtClean="0">
                <a:latin typeface="Calibri" pitchFamily="34" charset="0"/>
              </a:rPr>
              <a:t/>
            </a:r>
            <a:br>
              <a:rPr lang="es-ES_tradnl" sz="3200" b="1" dirty="0" smtClean="0">
                <a:latin typeface="Calibri" pitchFamily="34" charset="0"/>
              </a:rPr>
            </a:br>
            <a:endParaRPr lang="es-ES" sz="3200" dirty="0">
              <a:latin typeface="Calibri" pitchFamily="34" charset="0"/>
            </a:endParaRPr>
          </a:p>
        </p:txBody>
      </p:sp>
      <p:sp>
        <p:nvSpPr>
          <p:cNvPr id="3" name="2 Marcador de contenido"/>
          <p:cNvSpPr>
            <a:spLocks noGrp="1"/>
          </p:cNvSpPr>
          <p:nvPr>
            <p:ph sz="quarter" idx="1"/>
          </p:nvPr>
        </p:nvSpPr>
        <p:spPr/>
        <p:txBody>
          <a:bodyPr>
            <a:normAutofit/>
          </a:bodyPr>
          <a:lstStyle/>
          <a:p>
            <a:r>
              <a:rPr lang="es-ES" sz="2400" dirty="0" smtClean="0">
                <a:latin typeface="Calibri" pitchFamily="34" charset="0"/>
              </a:rPr>
              <a:t>Las funciones de la familia, abarca un campo muy amplio.</a:t>
            </a:r>
          </a:p>
          <a:p>
            <a:r>
              <a:rPr lang="es-ES" sz="2400" dirty="0" smtClean="0">
                <a:latin typeface="Calibri" pitchFamily="34" charset="0"/>
              </a:rPr>
              <a:t>Los padres son los educadores natos de sus hijos. La paternidad es un proceso perfectivo en el ser humano y cada padre tiene el compromiso de perfeccionar su paternidad y que tengan una actitud de aprendizaje e interés en la propia educación.</a:t>
            </a:r>
            <a:endParaRPr lang="es-ES_tradnl" sz="2400" dirty="0" smtClean="0">
              <a:latin typeface="Calibri" pitchFamily="34" charset="0"/>
            </a:endParaRPr>
          </a:p>
          <a:p>
            <a:r>
              <a:rPr lang="es-ES" sz="2400" dirty="0" smtClean="0">
                <a:latin typeface="Calibri" pitchFamily="34" charset="0"/>
              </a:rPr>
              <a:t>Partiendo de esto, los padres, dentro de la comunidad educativa están implicados en la información, participación y formación:</a:t>
            </a:r>
            <a:endParaRPr lang="es-ES_tradnl" sz="2400" dirty="0" smtClean="0">
              <a:latin typeface="Calibri" pitchFamily="34" charset="0"/>
            </a:endParaRPr>
          </a:p>
          <a:p>
            <a:endParaRPr lang="es-E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b="1" dirty="0" smtClean="0"/>
              <a:t>- </a:t>
            </a:r>
            <a:r>
              <a:rPr lang="es-ES" sz="3200" b="1" dirty="0" smtClean="0">
                <a:latin typeface="Calibri" pitchFamily="34" charset="0"/>
              </a:rPr>
              <a:t>Información:</a:t>
            </a:r>
            <a:endParaRPr lang="es-ES" sz="3200" dirty="0">
              <a:latin typeface="Calibri" pitchFamily="34" charset="0"/>
            </a:endParaRPr>
          </a:p>
        </p:txBody>
      </p:sp>
      <p:sp>
        <p:nvSpPr>
          <p:cNvPr id="3" name="2 Marcador de contenido"/>
          <p:cNvSpPr>
            <a:spLocks noGrp="1"/>
          </p:cNvSpPr>
          <p:nvPr>
            <p:ph sz="quarter" idx="1"/>
          </p:nvPr>
        </p:nvSpPr>
        <p:spPr/>
        <p:txBody>
          <a:bodyPr>
            <a:normAutofit/>
          </a:bodyPr>
          <a:lstStyle/>
          <a:p>
            <a:r>
              <a:rPr lang="es-ES" sz="2400" dirty="0" smtClean="0">
                <a:latin typeface="Calibri" pitchFamily="34" charset="0"/>
              </a:rPr>
              <a:t>Sobre el proceso educativo de los hijos, por lo que deben estar informados sobre los conocimientos adquiridos de las diversas materias, dificultades que pueda presentar el educando, sociabilidad, etc.</a:t>
            </a:r>
            <a:endParaRPr lang="es-ES_tradnl" sz="2400" dirty="0" smtClean="0">
              <a:latin typeface="Calibri" pitchFamily="34" charset="0"/>
            </a:endParaRPr>
          </a:p>
          <a:p>
            <a:endParaRPr lang="es-ES_tradnl" sz="2400" dirty="0" smtClean="0">
              <a:latin typeface="Calibri" pitchFamily="34" charset="0"/>
            </a:endParaRPr>
          </a:p>
          <a:p>
            <a:pPr lvl="1"/>
            <a:r>
              <a:rPr lang="es-ES" sz="2400" dirty="0" smtClean="0">
                <a:latin typeface="Calibri" pitchFamily="34" charset="0"/>
              </a:rPr>
              <a:t>Acerca de su conveniente futuro profesional.</a:t>
            </a:r>
            <a:endParaRPr lang="es-ES_tradnl" sz="2400" dirty="0" smtClean="0">
              <a:latin typeface="Calibri" pitchFamily="34" charset="0"/>
            </a:endParaRPr>
          </a:p>
          <a:p>
            <a:pPr lvl="1"/>
            <a:r>
              <a:rPr lang="es-ES" sz="2400" dirty="0" smtClean="0">
                <a:latin typeface="Calibri" pitchFamily="34" charset="0"/>
              </a:rPr>
              <a:t>Acerca de la vida general de la escuela.</a:t>
            </a:r>
            <a:endParaRPr lang="es-ES_tradnl" sz="2400" dirty="0" smtClean="0">
              <a:latin typeface="Calibri" pitchFamily="34" charset="0"/>
            </a:endParaRPr>
          </a:p>
          <a:p>
            <a:pPr lvl="1"/>
            <a:r>
              <a:rPr lang="es-ES" sz="2400" dirty="0" smtClean="0">
                <a:latin typeface="Calibri" pitchFamily="34" charset="0"/>
              </a:rPr>
              <a:t>Acerca de la política educativa nacional.</a:t>
            </a:r>
            <a:endParaRPr lang="es-ES_tradnl" sz="2400" dirty="0" smtClean="0">
              <a:latin typeface="Calibri" pitchFamily="34" charset="0"/>
            </a:endParaRPr>
          </a:p>
          <a:p>
            <a:pPr>
              <a:buNone/>
            </a:pPr>
            <a:endParaRPr lang="es-E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S" sz="3200" b="1" dirty="0" smtClean="0">
                <a:latin typeface="Calibri" pitchFamily="34" charset="0"/>
              </a:rPr>
              <a:t>- Participación:</a:t>
            </a:r>
            <a:r>
              <a:rPr lang="es-ES_tradnl" sz="3200" dirty="0" smtClean="0">
                <a:latin typeface="Calibri" pitchFamily="34" charset="0"/>
              </a:rPr>
              <a:t/>
            </a:r>
            <a:br>
              <a:rPr lang="es-ES_tradnl" sz="3200" dirty="0" smtClean="0">
                <a:latin typeface="Calibri" pitchFamily="34" charset="0"/>
              </a:rPr>
            </a:br>
            <a:endParaRPr lang="es-ES_tradnl" sz="3200" dirty="0">
              <a:latin typeface="Calibri" pitchFamily="34" charset="0"/>
            </a:endParaRPr>
          </a:p>
        </p:txBody>
      </p:sp>
      <p:sp>
        <p:nvSpPr>
          <p:cNvPr id="3" name="2 Marcador de contenido"/>
          <p:cNvSpPr>
            <a:spLocks noGrp="1"/>
          </p:cNvSpPr>
          <p:nvPr>
            <p:ph sz="quarter" idx="1"/>
          </p:nvPr>
        </p:nvSpPr>
        <p:spPr/>
        <p:txBody>
          <a:bodyPr/>
          <a:lstStyle/>
          <a:p>
            <a:pPr lvl="1"/>
            <a:r>
              <a:rPr lang="es-ES" sz="2400" dirty="0" smtClean="0">
                <a:latin typeface="Calibri" pitchFamily="34" charset="0"/>
              </a:rPr>
              <a:t>En la determinación de los objetivos generales.</a:t>
            </a:r>
          </a:p>
          <a:p>
            <a:pPr lvl="1">
              <a:buNone/>
            </a:pPr>
            <a:endParaRPr lang="es-ES_tradnl" sz="2400" dirty="0" smtClean="0">
              <a:latin typeface="Calibri" pitchFamily="34" charset="0"/>
            </a:endParaRPr>
          </a:p>
          <a:p>
            <a:pPr lvl="1"/>
            <a:r>
              <a:rPr lang="es-ES" sz="2400" dirty="0" smtClean="0">
                <a:latin typeface="Calibri" pitchFamily="34" charset="0"/>
              </a:rPr>
              <a:t>En la designación en general de la metodología que a de seguir el profesorado.</a:t>
            </a:r>
          </a:p>
          <a:p>
            <a:pPr lvl="1">
              <a:buNone/>
            </a:pPr>
            <a:endParaRPr lang="es-ES_tradnl" sz="2400" dirty="0" smtClean="0">
              <a:latin typeface="Calibri" pitchFamily="34" charset="0"/>
            </a:endParaRPr>
          </a:p>
          <a:p>
            <a:pPr lvl="1"/>
            <a:r>
              <a:rPr lang="es-ES" sz="2400" dirty="0" smtClean="0">
                <a:latin typeface="Calibri" pitchFamily="34" charset="0"/>
              </a:rPr>
              <a:t>En las actividades extraescolares.</a:t>
            </a:r>
          </a:p>
          <a:p>
            <a:pPr lvl="1">
              <a:buNone/>
            </a:pPr>
            <a:endParaRPr lang="es-ES_tradnl" sz="2400" dirty="0" smtClean="0">
              <a:latin typeface="Calibri" pitchFamily="34" charset="0"/>
            </a:endParaRPr>
          </a:p>
          <a:p>
            <a:pPr lvl="1"/>
            <a:r>
              <a:rPr lang="es-ES" sz="2400" dirty="0" smtClean="0">
                <a:latin typeface="Calibri" pitchFamily="34" charset="0"/>
              </a:rPr>
              <a:t>En la integración a las Asociaciones de Padres con derechos propios.</a:t>
            </a:r>
            <a:endParaRPr lang="es-ES_tradnl" sz="2400" dirty="0" smtClean="0">
              <a:latin typeface="Calibri" pitchFamily="34" charset="0"/>
            </a:endParaRPr>
          </a:p>
          <a:p>
            <a:endParaRPr lang="es-ES_tradnl"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sz="3200" b="1" dirty="0" smtClean="0">
                <a:latin typeface="Calibri" pitchFamily="34" charset="0"/>
              </a:rPr>
              <a:t>1. LA FAMILIA COMO INSTITUCIÓN SOCIALIZADORA</a:t>
            </a:r>
            <a:endParaRPr lang="es-ES" sz="3200" b="1" dirty="0">
              <a:latin typeface="Calibri" pitchFamily="34" charset="0"/>
            </a:endParaRPr>
          </a:p>
        </p:txBody>
      </p:sp>
      <p:sp>
        <p:nvSpPr>
          <p:cNvPr id="3" name="2 Marcador de contenido"/>
          <p:cNvSpPr>
            <a:spLocks noGrp="1"/>
          </p:cNvSpPr>
          <p:nvPr>
            <p:ph sz="quarter" idx="1"/>
          </p:nvPr>
        </p:nvSpPr>
        <p:spPr>
          <a:xfrm>
            <a:off x="395536" y="1772816"/>
            <a:ext cx="8229600" cy="4572000"/>
          </a:xfrm>
        </p:spPr>
        <p:txBody>
          <a:bodyPr/>
          <a:lstStyle/>
          <a:p>
            <a:pPr algn="just">
              <a:buNone/>
            </a:pPr>
            <a:r>
              <a:rPr lang="es-ES" sz="2000" b="1" u="sng" dirty="0" smtClean="0">
                <a:latin typeface="Calibri" pitchFamily="34" charset="0"/>
              </a:rPr>
              <a:t>Socialización</a:t>
            </a:r>
            <a:r>
              <a:rPr lang="es-ES" sz="2000" b="1" dirty="0" smtClean="0">
                <a:latin typeface="Calibri" pitchFamily="34" charset="0"/>
              </a:rPr>
              <a:t>: </a:t>
            </a:r>
            <a:r>
              <a:rPr lang="es-ES" sz="2000" dirty="0" smtClean="0">
                <a:latin typeface="Calibri" pitchFamily="34" charset="0"/>
              </a:rPr>
              <a:t>es el proceso mediante el cual, el individuo es absorbido por la</a:t>
            </a:r>
          </a:p>
          <a:p>
            <a:pPr algn="just">
              <a:buNone/>
            </a:pPr>
            <a:r>
              <a:rPr lang="es-ES" sz="2000" dirty="0" smtClean="0">
                <a:latin typeface="Calibri" pitchFamily="34" charset="0"/>
              </a:rPr>
              <a:t>cultura de una sociedad, aprendiendo las normas, valores, </a:t>
            </a:r>
            <a:r>
              <a:rPr lang="es-ES" sz="2000" dirty="0" err="1" smtClean="0">
                <a:latin typeface="Calibri" pitchFamily="34" charset="0"/>
              </a:rPr>
              <a:t>etc</a:t>
            </a:r>
            <a:r>
              <a:rPr lang="es-ES" sz="2000" dirty="0" smtClean="0">
                <a:latin typeface="Calibri" pitchFamily="34" charset="0"/>
              </a:rPr>
              <a:t> que</a:t>
            </a:r>
          </a:p>
          <a:p>
            <a:pPr algn="just">
              <a:buNone/>
            </a:pPr>
            <a:r>
              <a:rPr lang="es-ES" sz="2000" dirty="0" smtClean="0">
                <a:latin typeface="Calibri" pitchFamily="34" charset="0"/>
              </a:rPr>
              <a:t>prevalecen en ella. Es un proceso que se da durante toda la vida, pero que se</a:t>
            </a:r>
          </a:p>
          <a:p>
            <a:pPr algn="just">
              <a:buNone/>
            </a:pPr>
            <a:r>
              <a:rPr lang="es-ES" sz="2000" dirty="0" smtClean="0">
                <a:latin typeface="Calibri" pitchFamily="34" charset="0"/>
              </a:rPr>
              <a:t>desarrolla especialmente en los primeros años.</a:t>
            </a:r>
          </a:p>
          <a:p>
            <a:pPr algn="just">
              <a:buNone/>
            </a:pPr>
            <a:endParaRPr lang="es-ES" sz="2000" dirty="0" smtClean="0">
              <a:latin typeface="Calibri" pitchFamily="34" charset="0"/>
            </a:endParaRPr>
          </a:p>
          <a:p>
            <a:pPr algn="just">
              <a:buNone/>
            </a:pPr>
            <a:endParaRPr lang="es-ES" sz="2000" dirty="0" smtClean="0">
              <a:latin typeface="Calibri" pitchFamily="34" charset="0"/>
            </a:endParaRPr>
          </a:p>
          <a:p>
            <a:pPr algn="just">
              <a:buNone/>
            </a:pPr>
            <a:endParaRPr lang="es-ES" sz="2000" dirty="0" smtClean="0">
              <a:latin typeface="Calibri" pitchFamily="34" charset="0"/>
            </a:endParaRPr>
          </a:p>
          <a:p>
            <a:pPr algn="just">
              <a:buNone/>
            </a:pPr>
            <a:endParaRPr lang="es-ES" sz="2000" dirty="0" smtClean="0">
              <a:latin typeface="Calibri" pitchFamily="34" charset="0"/>
            </a:endParaRPr>
          </a:p>
          <a:p>
            <a:pPr algn="just">
              <a:buNone/>
            </a:pPr>
            <a:r>
              <a:rPr lang="es-ES" sz="2000" b="1" u="sng" dirty="0" smtClean="0">
                <a:latin typeface="Calibri" pitchFamily="34" charset="0"/>
              </a:rPr>
              <a:t>Familia</a:t>
            </a:r>
            <a:r>
              <a:rPr lang="es-ES" sz="2000" dirty="0" smtClean="0">
                <a:latin typeface="Calibri" pitchFamily="34" charset="0"/>
              </a:rPr>
              <a:t>: </a:t>
            </a:r>
            <a:r>
              <a:rPr lang="es-ES" sz="1800" dirty="0" smtClean="0">
                <a:latin typeface="Calibri" pitchFamily="34" charset="0"/>
              </a:rPr>
              <a:t>es el conjunto de personas de una misma casa, especialmente, el padre, la</a:t>
            </a:r>
          </a:p>
          <a:p>
            <a:pPr algn="just">
              <a:buNone/>
            </a:pPr>
            <a:r>
              <a:rPr lang="es-ES" sz="1800" dirty="0" smtClean="0">
                <a:latin typeface="Calibri" pitchFamily="34" charset="0"/>
              </a:rPr>
              <a:t>madre y los hijos.</a:t>
            </a:r>
          </a:p>
          <a:p>
            <a:pPr algn="just">
              <a:buNone/>
            </a:pPr>
            <a:endParaRPr lang="es-ES" sz="1800" dirty="0" smtClean="0">
              <a:latin typeface="Calibri" pitchFamily="34" charset="0"/>
            </a:endParaRPr>
          </a:p>
          <a:p>
            <a:pPr>
              <a:buNone/>
            </a:pPr>
            <a:endParaRPr lang="es-ES" dirty="0"/>
          </a:p>
        </p:txBody>
      </p:sp>
      <p:sp>
        <p:nvSpPr>
          <p:cNvPr id="4" name="3 Flecha abajo"/>
          <p:cNvSpPr/>
          <p:nvPr/>
        </p:nvSpPr>
        <p:spPr>
          <a:xfrm>
            <a:off x="3563888" y="3356992"/>
            <a:ext cx="1080120" cy="115212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S" sz="3200" b="1" dirty="0" smtClean="0">
                <a:latin typeface="Calibri" pitchFamily="34" charset="0"/>
              </a:rPr>
              <a:t>-Formación:</a:t>
            </a:r>
            <a:r>
              <a:rPr lang="es-ES_tradnl" sz="3200" dirty="0" smtClean="0">
                <a:latin typeface="Calibri" pitchFamily="34" charset="0"/>
              </a:rPr>
              <a:t/>
            </a:r>
            <a:br>
              <a:rPr lang="es-ES_tradnl" sz="3200" dirty="0" smtClean="0">
                <a:latin typeface="Calibri" pitchFamily="34" charset="0"/>
              </a:rPr>
            </a:br>
            <a:endParaRPr lang="es-ES_tradnl" sz="3200" dirty="0">
              <a:latin typeface="Calibri" pitchFamily="34" charset="0"/>
            </a:endParaRPr>
          </a:p>
        </p:txBody>
      </p:sp>
      <p:sp>
        <p:nvSpPr>
          <p:cNvPr id="3" name="2 Marcador de contenido"/>
          <p:cNvSpPr>
            <a:spLocks noGrp="1"/>
          </p:cNvSpPr>
          <p:nvPr>
            <p:ph sz="quarter" idx="1"/>
          </p:nvPr>
        </p:nvSpPr>
        <p:spPr/>
        <p:txBody>
          <a:bodyPr>
            <a:normAutofit/>
          </a:bodyPr>
          <a:lstStyle/>
          <a:p>
            <a:pPr lvl="1"/>
            <a:r>
              <a:rPr lang="es-ES" sz="2400" dirty="0" smtClean="0">
                <a:latin typeface="Calibri" pitchFamily="34" charset="0"/>
              </a:rPr>
              <a:t>Formación Psicológica para tener un conocimiento mínimo del psiquismo humano en el proceso de maduración.</a:t>
            </a:r>
          </a:p>
          <a:p>
            <a:pPr lvl="1">
              <a:buNone/>
            </a:pPr>
            <a:endParaRPr lang="es-ES_tradnl" sz="2400" dirty="0" smtClean="0">
              <a:latin typeface="Calibri" pitchFamily="34" charset="0"/>
            </a:endParaRPr>
          </a:p>
          <a:p>
            <a:pPr lvl="1"/>
            <a:r>
              <a:rPr lang="es-ES" sz="2400" dirty="0" smtClean="0">
                <a:latin typeface="Calibri" pitchFamily="34" charset="0"/>
              </a:rPr>
              <a:t>Formación Pedagógica para la intuición educativa que da la paternidad.</a:t>
            </a:r>
          </a:p>
          <a:p>
            <a:pPr lvl="1">
              <a:buNone/>
            </a:pPr>
            <a:endParaRPr lang="es-ES_tradnl" sz="2400" dirty="0" smtClean="0">
              <a:latin typeface="Calibri" pitchFamily="34" charset="0"/>
            </a:endParaRPr>
          </a:p>
          <a:p>
            <a:pPr lvl="1"/>
            <a:r>
              <a:rPr lang="es-ES" sz="2400" dirty="0" smtClean="0">
                <a:latin typeface="Calibri" pitchFamily="34" charset="0"/>
              </a:rPr>
              <a:t>Formación Cultural, porque los padres tienen que estar en un constante perfeccionamiento y entender el mundo en el que están inmersos ellos y sus hijos.</a:t>
            </a:r>
            <a:endParaRPr lang="es-ES_tradnl" sz="2400" dirty="0" smtClean="0">
              <a:latin typeface="Calibri" pitchFamily="34" charset="0"/>
            </a:endParaRPr>
          </a:p>
          <a:p>
            <a:endParaRPr lang="es-ES_tradnl"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sz="2400" dirty="0" smtClean="0"/>
              <a:t>Una de las características que distingue a la familia es su capacidad de integrar muchas funciones en una única fórmula de convivencia. Estas son:</a:t>
            </a:r>
            <a:r>
              <a:rPr lang="es-ES_tradnl" sz="2400" dirty="0" smtClean="0"/>
              <a:t/>
            </a:r>
            <a:br>
              <a:rPr lang="es-ES_tradnl" sz="2400" dirty="0" smtClean="0"/>
            </a:br>
            <a:endParaRPr lang="es-ES_tradnl" sz="2400" dirty="0">
              <a:latin typeface="Calibri" pitchFamily="34" charset="0"/>
            </a:endParaRPr>
          </a:p>
        </p:txBody>
      </p:sp>
      <p:sp>
        <p:nvSpPr>
          <p:cNvPr id="3" name="2 Marcador de contenido"/>
          <p:cNvSpPr>
            <a:spLocks noGrp="1"/>
          </p:cNvSpPr>
          <p:nvPr>
            <p:ph sz="quarter" idx="1"/>
          </p:nvPr>
        </p:nvSpPr>
        <p:spPr>
          <a:xfrm>
            <a:off x="457200" y="1882808"/>
            <a:ext cx="8229600" cy="4642536"/>
          </a:xfrm>
        </p:spPr>
        <p:txBody>
          <a:bodyPr>
            <a:normAutofit fontScale="92500"/>
          </a:bodyPr>
          <a:lstStyle/>
          <a:p>
            <a:pPr lvl="1"/>
            <a:r>
              <a:rPr lang="es-ES" sz="2400" b="1" u="sng" dirty="0" smtClean="0">
                <a:latin typeface="Calibri" pitchFamily="34" charset="0"/>
              </a:rPr>
              <a:t>Función Económica</a:t>
            </a:r>
            <a:r>
              <a:rPr lang="es-ES" sz="2400" dirty="0" smtClean="0">
                <a:latin typeface="Calibri" pitchFamily="34" charset="0"/>
              </a:rPr>
              <a:t>: donde cabe distinguir el mantenimiento de los miembros no productivos, la división de las tareas domésticas como aprendizaje de la división del trabajo en el mundo laboral, unidad de consumo, la satisfacción de las necesidades básicas como el alimento, techo, luz...</a:t>
            </a:r>
          </a:p>
          <a:p>
            <a:pPr lvl="1"/>
            <a:endParaRPr lang="es-ES" sz="2400" dirty="0" smtClean="0">
              <a:latin typeface="Calibri" pitchFamily="34" charset="0"/>
            </a:endParaRPr>
          </a:p>
          <a:p>
            <a:pPr lvl="1"/>
            <a:r>
              <a:rPr lang="es-ES" b="1" u="sng" dirty="0" smtClean="0">
                <a:latin typeface="Calibri" pitchFamily="34" charset="0"/>
              </a:rPr>
              <a:t>Función Reproductora</a:t>
            </a:r>
            <a:r>
              <a:rPr lang="es-ES" u="sng" dirty="0" smtClean="0">
                <a:latin typeface="Calibri" pitchFamily="34" charset="0"/>
              </a:rPr>
              <a:t>:</a:t>
            </a:r>
            <a:r>
              <a:rPr lang="es-ES" dirty="0" smtClean="0">
                <a:latin typeface="Calibri" pitchFamily="34" charset="0"/>
              </a:rPr>
              <a:t> regulando las actividades reproductoras de manera que al hacerlo establece reglas que definen las condiciones en que las relaciones sexuales, los embarazos y la cría de los hijos son permisibles. Cada familia y/o sociedad tiene su propia combinación. </a:t>
            </a:r>
            <a:endParaRPr lang="es-ES_tradnl" dirty="0" smtClean="0">
              <a:latin typeface="Calibri" pitchFamily="34" charset="0"/>
            </a:endParaRPr>
          </a:p>
          <a:p>
            <a:endParaRPr lang="es-ES_tradnl"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
          </p:nvPr>
        </p:nvSpPr>
        <p:spPr>
          <a:xfrm>
            <a:off x="457200" y="260648"/>
            <a:ext cx="8229600" cy="6194160"/>
          </a:xfrm>
        </p:spPr>
        <p:txBody>
          <a:bodyPr>
            <a:normAutofit fontScale="92500"/>
          </a:bodyPr>
          <a:lstStyle/>
          <a:p>
            <a:pPr lvl="1"/>
            <a:r>
              <a:rPr lang="es-ES" b="1" u="sng" dirty="0" smtClean="0">
                <a:latin typeface="Calibri" pitchFamily="34" charset="0"/>
              </a:rPr>
              <a:t>Función Política−Religiosa</a:t>
            </a:r>
            <a:r>
              <a:rPr lang="es-ES" dirty="0" smtClean="0">
                <a:latin typeface="Calibri" pitchFamily="34" charset="0"/>
              </a:rPr>
              <a:t>: el adoctrinamiento en ambas parcelas es absolutamente misceláneo y variopinto.</a:t>
            </a:r>
            <a:endParaRPr lang="es-ES_tradnl" dirty="0" smtClean="0">
              <a:latin typeface="Calibri" pitchFamily="34" charset="0"/>
            </a:endParaRPr>
          </a:p>
          <a:p>
            <a:endParaRPr lang="es-ES_tradnl" sz="2600" dirty="0" smtClean="0">
              <a:latin typeface="Calibri" pitchFamily="34" charset="0"/>
            </a:endParaRPr>
          </a:p>
          <a:p>
            <a:pPr lvl="1"/>
            <a:r>
              <a:rPr lang="es-ES" b="1" u="sng" dirty="0" smtClean="0">
                <a:latin typeface="Calibri" pitchFamily="34" charset="0"/>
              </a:rPr>
              <a:t>Función Psicológica</a:t>
            </a:r>
            <a:r>
              <a:rPr lang="es-ES" dirty="0" smtClean="0">
                <a:latin typeface="Calibri" pitchFamily="34" charset="0"/>
              </a:rPr>
              <a:t>: puede ir desde la satisfacción de las necesidades y deseos sexuales de los cónyuges, hasta la satisfacción de necesidad y el deseo de afecto, seguridad y reconocimiento, tanto para los padres como para los hijos. También se incluirá el cuidado a los miembros de más edad.</a:t>
            </a:r>
            <a:endParaRPr lang="es-ES_tradnl" dirty="0" smtClean="0">
              <a:latin typeface="Calibri" pitchFamily="34" charset="0"/>
            </a:endParaRPr>
          </a:p>
          <a:p>
            <a:pPr>
              <a:buNone/>
            </a:pPr>
            <a:r>
              <a:rPr lang="es-ES" sz="2600" dirty="0" smtClean="0">
                <a:latin typeface="Calibri" pitchFamily="34" charset="0"/>
              </a:rPr>
              <a:t> </a:t>
            </a:r>
            <a:endParaRPr lang="es-ES_tradnl" sz="2600" dirty="0" smtClean="0">
              <a:latin typeface="Calibri" pitchFamily="34" charset="0"/>
            </a:endParaRPr>
          </a:p>
          <a:p>
            <a:pPr lvl="1"/>
            <a:r>
              <a:rPr lang="es-ES" b="1" u="sng" dirty="0" smtClean="0">
                <a:latin typeface="Calibri" pitchFamily="34" charset="0"/>
              </a:rPr>
              <a:t>Función de </a:t>
            </a:r>
            <a:r>
              <a:rPr lang="es-ES" b="1" u="sng" dirty="0" err="1" smtClean="0">
                <a:latin typeface="Calibri" pitchFamily="34" charset="0"/>
              </a:rPr>
              <a:t>Domiciliaridad</a:t>
            </a:r>
            <a:r>
              <a:rPr lang="es-ES" dirty="0" smtClean="0">
                <a:latin typeface="Calibri" pitchFamily="34" charset="0"/>
              </a:rPr>
              <a:t>: consiste en establecer o crear un espacio de convivencia y refugio.</a:t>
            </a:r>
            <a:endParaRPr lang="es-ES_tradnl" dirty="0" smtClean="0">
              <a:latin typeface="Calibri" pitchFamily="34" charset="0"/>
            </a:endParaRPr>
          </a:p>
          <a:p>
            <a:pPr>
              <a:buNone/>
            </a:pPr>
            <a:r>
              <a:rPr lang="es-ES" sz="2600" dirty="0" smtClean="0">
                <a:latin typeface="Calibri" pitchFamily="34" charset="0"/>
              </a:rPr>
              <a:t> </a:t>
            </a:r>
            <a:endParaRPr lang="es-ES_tradnl" sz="2600" dirty="0" smtClean="0">
              <a:latin typeface="Calibri" pitchFamily="34" charset="0"/>
            </a:endParaRPr>
          </a:p>
          <a:p>
            <a:pPr lvl="1"/>
            <a:r>
              <a:rPr lang="es-ES" b="1" u="sng" dirty="0" smtClean="0">
                <a:latin typeface="Calibri" pitchFamily="34" charset="0"/>
              </a:rPr>
              <a:t>Función de Establecimiento de roles</a:t>
            </a:r>
            <a:r>
              <a:rPr lang="es-ES" dirty="0" smtClean="0">
                <a:latin typeface="Calibri" pitchFamily="34" charset="0"/>
              </a:rPr>
              <a:t>: es decir, establecer una estructura de poder dentro del ámbito</a:t>
            </a:r>
            <a:endParaRPr lang="es-ES_tradnl" dirty="0" smtClean="0">
              <a:latin typeface="Calibri" pitchFamily="34" charset="0"/>
            </a:endParaRPr>
          </a:p>
          <a:p>
            <a:pPr>
              <a:buNone/>
            </a:pPr>
            <a:endParaRPr lang="es-ES_tradnl" dirty="0" smtClean="0"/>
          </a:p>
          <a:p>
            <a:pPr>
              <a:buNone/>
            </a:pPr>
            <a:endParaRPr lang="es-ES_tradnl"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
          </p:nvPr>
        </p:nvSpPr>
        <p:spPr>
          <a:xfrm>
            <a:off x="457200" y="188640"/>
            <a:ext cx="8229600" cy="6266168"/>
          </a:xfrm>
        </p:spPr>
        <p:txBody>
          <a:bodyPr>
            <a:normAutofit fontScale="47500" lnSpcReduction="20000"/>
          </a:bodyPr>
          <a:lstStyle/>
          <a:p>
            <a:r>
              <a:rPr lang="es-ES" sz="4400" dirty="0" smtClean="0">
                <a:latin typeface="Calibri" pitchFamily="34" charset="0"/>
              </a:rPr>
              <a:t>Pero las funciones de la familia no concluyen aquí, ya que nos queda un ámbito muy importante, este es la </a:t>
            </a:r>
            <a:r>
              <a:rPr lang="es-ES" sz="4400" b="1" dirty="0" smtClean="0">
                <a:latin typeface="Calibri" pitchFamily="34" charset="0"/>
              </a:rPr>
              <a:t>función en la educación de los hijos</a:t>
            </a:r>
            <a:r>
              <a:rPr lang="es-ES" sz="4400" dirty="0" smtClean="0">
                <a:latin typeface="Calibri" pitchFamily="34" charset="0"/>
              </a:rPr>
              <a:t>, es decir, la educación que los hijos reciben de los padres, para una posterior y correcta introducción en la sociedad.</a:t>
            </a:r>
          </a:p>
          <a:p>
            <a:endParaRPr lang="es-ES" sz="4400" dirty="0" smtClean="0">
              <a:latin typeface="Calibri" pitchFamily="34" charset="0"/>
            </a:endParaRPr>
          </a:p>
          <a:p>
            <a:pPr marL="521208" indent="-457200">
              <a:buAutoNum type="alphaLcParenR"/>
            </a:pPr>
            <a:r>
              <a:rPr lang="es-ES" sz="4200" b="1" dirty="0" smtClean="0">
                <a:latin typeface="Calibri" pitchFamily="34" charset="0"/>
              </a:rPr>
              <a:t>EDUCACIÓN CORPORAL</a:t>
            </a:r>
          </a:p>
          <a:p>
            <a:pPr marL="521208" indent="-457200">
              <a:buNone/>
            </a:pPr>
            <a:endParaRPr lang="es-ES_tradnl" sz="4400" b="1" dirty="0" smtClean="0"/>
          </a:p>
          <a:p>
            <a:pPr marL="521208" indent="-457200">
              <a:buNone/>
            </a:pPr>
            <a:r>
              <a:rPr lang="es-ES" sz="4400" dirty="0" smtClean="0">
                <a:latin typeface="Calibri" pitchFamily="34" charset="0"/>
              </a:rPr>
              <a:t>Abarca tres dimensiones:</a:t>
            </a:r>
          </a:p>
          <a:p>
            <a:pPr marL="521208" indent="-457200">
              <a:buNone/>
            </a:pPr>
            <a:endParaRPr lang="es-ES_tradnl" sz="4400" dirty="0" smtClean="0">
              <a:latin typeface="Calibri" pitchFamily="34" charset="0"/>
            </a:endParaRPr>
          </a:p>
          <a:p>
            <a:pPr lvl="1"/>
            <a:r>
              <a:rPr lang="es-ES" sz="4400" dirty="0" smtClean="0">
                <a:latin typeface="Calibri" pitchFamily="34" charset="0"/>
              </a:rPr>
              <a:t>La salud y vigor físicos, que son necesarios para desarrollar las funciones del cuerpo.</a:t>
            </a:r>
          </a:p>
          <a:p>
            <a:pPr lvl="1"/>
            <a:r>
              <a:rPr lang="es-ES" sz="4400" dirty="0" smtClean="0">
                <a:latin typeface="Calibri" pitchFamily="34" charset="0"/>
              </a:rPr>
              <a:t>La capacidad del cuerpo para interrelacionarse en el psiquismo.</a:t>
            </a:r>
          </a:p>
          <a:p>
            <a:pPr lvl="1"/>
            <a:r>
              <a:rPr lang="es-ES" sz="4400" dirty="0" smtClean="0">
                <a:latin typeface="Calibri" pitchFamily="34" charset="0"/>
              </a:rPr>
              <a:t>El cuerpo como vía para que fluya la vida intelectiva, afectiva y volitiva.</a:t>
            </a:r>
            <a:endParaRPr lang="es-ES_tradnl" sz="4400" dirty="0" smtClean="0">
              <a:latin typeface="Calibri" pitchFamily="34" charset="0"/>
            </a:endParaRPr>
          </a:p>
          <a:p>
            <a:endParaRPr lang="es-ES_tradnl" sz="4400" dirty="0" smtClean="0">
              <a:latin typeface="Calibri" pitchFamily="34" charset="0"/>
            </a:endParaRPr>
          </a:p>
          <a:p>
            <a:pPr>
              <a:buNone/>
            </a:pPr>
            <a:r>
              <a:rPr lang="es-ES" sz="4400" dirty="0" smtClean="0">
                <a:latin typeface="Calibri" pitchFamily="34" charset="0"/>
              </a:rPr>
              <a:t>	Por ejemplo, una mala alimentación conlleva un cuerpo sin energía lo que provoca una mala salud mental.</a:t>
            </a:r>
          </a:p>
          <a:p>
            <a:pPr>
              <a:buNone/>
            </a:pPr>
            <a:endParaRPr lang="es-ES_tradnl" sz="4400" dirty="0" smtClean="0">
              <a:latin typeface="Calibri" pitchFamily="34" charset="0"/>
            </a:endParaRPr>
          </a:p>
          <a:p>
            <a:pPr>
              <a:buNone/>
            </a:pPr>
            <a:r>
              <a:rPr lang="es-ES" sz="4400" dirty="0" smtClean="0">
                <a:latin typeface="Calibri" pitchFamily="34" charset="0"/>
              </a:rPr>
              <a:t>	La </a:t>
            </a:r>
            <a:r>
              <a:rPr lang="es-ES" sz="4400" u="sng" dirty="0" smtClean="0">
                <a:latin typeface="Calibri" pitchFamily="34" charset="0"/>
              </a:rPr>
              <a:t>función de los padres</a:t>
            </a:r>
            <a:r>
              <a:rPr lang="es-ES" sz="4400" dirty="0" smtClean="0">
                <a:latin typeface="Calibri" pitchFamily="34" charset="0"/>
              </a:rPr>
              <a:t> en este caso será el habituar al educando a un horario fijo de comida ya que si no se produciría una deficiente alimentación y lo que ello conlleva.</a:t>
            </a:r>
            <a:endParaRPr lang="es-ES_tradnl" sz="4400" dirty="0" smtClean="0">
              <a:latin typeface="Calibri" pitchFamily="34" charset="0"/>
            </a:endParaRPr>
          </a:p>
          <a:p>
            <a:endParaRPr lang="es-ES_tradnl" sz="2400" dirty="0">
              <a:latin typeface="Calibri" pitchFamily="34"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
          </p:nvPr>
        </p:nvSpPr>
        <p:spPr>
          <a:xfrm>
            <a:off x="457200" y="188640"/>
            <a:ext cx="8229600" cy="6266168"/>
          </a:xfrm>
        </p:spPr>
        <p:txBody>
          <a:bodyPr>
            <a:normAutofit fontScale="92500"/>
          </a:bodyPr>
          <a:lstStyle/>
          <a:p>
            <a:pPr>
              <a:buNone/>
            </a:pPr>
            <a:r>
              <a:rPr lang="es-ES" sz="2200" b="1" dirty="0" smtClean="0">
                <a:solidFill>
                  <a:schemeClr val="accent1">
                    <a:lumMod val="75000"/>
                  </a:schemeClr>
                </a:solidFill>
                <a:latin typeface="Calibri" pitchFamily="34" charset="0"/>
              </a:rPr>
              <a:t>b)  </a:t>
            </a:r>
            <a:r>
              <a:rPr lang="es-ES" sz="2200" b="1" dirty="0" smtClean="0">
                <a:latin typeface="Calibri" pitchFamily="34" charset="0"/>
              </a:rPr>
              <a:t>EDUCACIÓN INTELECTUAL</a:t>
            </a:r>
          </a:p>
          <a:p>
            <a:endParaRPr lang="es-ES_tradnl" sz="2900" b="1" dirty="0" smtClean="0">
              <a:latin typeface="Calibri" pitchFamily="34" charset="0"/>
            </a:endParaRPr>
          </a:p>
          <a:p>
            <a:pPr>
              <a:buNone/>
            </a:pPr>
            <a:r>
              <a:rPr lang="es-ES" sz="2600" dirty="0" smtClean="0">
                <a:latin typeface="Calibri" pitchFamily="34" charset="0"/>
              </a:rPr>
              <a:t>	</a:t>
            </a:r>
            <a:r>
              <a:rPr lang="es-ES" sz="2400" dirty="0" smtClean="0">
                <a:latin typeface="Calibri" pitchFamily="34" charset="0"/>
              </a:rPr>
              <a:t>Centrada en la formación de contenidos científico−culturales como referencia a las experiencias de la persona en la vida, siendo su base de actividad profesional. Pero cómo se potencian las capacidades de:</a:t>
            </a:r>
          </a:p>
          <a:p>
            <a:pPr>
              <a:buNone/>
            </a:pPr>
            <a:endParaRPr lang="es-ES_tradnl" sz="2400" dirty="0" smtClean="0">
              <a:latin typeface="Calibri" pitchFamily="34" charset="0"/>
            </a:endParaRPr>
          </a:p>
          <a:p>
            <a:pPr lvl="1"/>
            <a:r>
              <a:rPr lang="es-ES" sz="2400" u="sng" dirty="0" smtClean="0">
                <a:latin typeface="Calibri" pitchFamily="34" charset="0"/>
              </a:rPr>
              <a:t>Observación:</a:t>
            </a:r>
            <a:r>
              <a:rPr lang="es-ES" sz="2400" dirty="0" smtClean="0">
                <a:latin typeface="Calibri" pitchFamily="34" charset="0"/>
              </a:rPr>
              <a:t> requiere agudeza de los sentidos con esfuerzo mental e integrador para recordar fotografías, imágenes...</a:t>
            </a:r>
            <a:endParaRPr lang="es-ES_tradnl" sz="2400" dirty="0" smtClean="0">
              <a:latin typeface="Calibri" pitchFamily="34" charset="0"/>
            </a:endParaRPr>
          </a:p>
          <a:p>
            <a:pPr lvl="1"/>
            <a:r>
              <a:rPr lang="es-ES" sz="2400" u="sng" dirty="0" smtClean="0">
                <a:latin typeface="Calibri" pitchFamily="34" charset="0"/>
              </a:rPr>
              <a:t>Experimentación</a:t>
            </a:r>
            <a:r>
              <a:rPr lang="es-ES" sz="2400" dirty="0" smtClean="0">
                <a:latin typeface="Calibri" pitchFamily="34" charset="0"/>
              </a:rPr>
              <a:t>: es igual que la observación pero con una realidad provocada.</a:t>
            </a:r>
            <a:endParaRPr lang="es-ES_tradnl" sz="2400" dirty="0" smtClean="0">
              <a:latin typeface="Calibri" pitchFamily="34" charset="0"/>
            </a:endParaRPr>
          </a:p>
          <a:p>
            <a:pPr lvl="1"/>
            <a:r>
              <a:rPr lang="es-ES" sz="2400" u="sng" dirty="0" smtClean="0">
                <a:latin typeface="Calibri" pitchFamily="34" charset="0"/>
              </a:rPr>
              <a:t>Análisis</a:t>
            </a:r>
            <a:r>
              <a:rPr lang="es-ES" sz="2400" dirty="0" smtClean="0">
                <a:latin typeface="Calibri" pitchFamily="34" charset="0"/>
              </a:rPr>
              <a:t>: es la desintegración de un todo en partes para hacer un estudio particular.</a:t>
            </a:r>
            <a:endParaRPr lang="es-ES_tradnl" sz="2400" dirty="0" smtClean="0">
              <a:latin typeface="Calibri" pitchFamily="34" charset="0"/>
            </a:endParaRPr>
          </a:p>
          <a:p>
            <a:pPr lvl="1"/>
            <a:r>
              <a:rPr lang="es-ES" sz="2400" u="sng" dirty="0" smtClean="0">
                <a:latin typeface="Calibri" pitchFamily="34" charset="0"/>
              </a:rPr>
              <a:t>Síntesis</a:t>
            </a:r>
            <a:r>
              <a:rPr lang="es-ES" sz="2400" dirty="0" smtClean="0">
                <a:latin typeface="Calibri" pitchFamily="34" charset="0"/>
              </a:rPr>
              <a:t>: consiste en recomponer las partes para que sea un todo pero más significativo.</a:t>
            </a:r>
            <a:endParaRPr lang="es-ES_tradnl" sz="2400" dirty="0" smtClean="0">
              <a:latin typeface="Calibri" pitchFamily="34" charset="0"/>
            </a:endParaRPr>
          </a:p>
          <a:p>
            <a:pPr lvl="1"/>
            <a:r>
              <a:rPr lang="es-ES" sz="2400" u="sng" dirty="0" smtClean="0">
                <a:latin typeface="Calibri" pitchFamily="34" charset="0"/>
              </a:rPr>
              <a:t>Comprensión</a:t>
            </a:r>
            <a:r>
              <a:rPr lang="es-ES" sz="2400" dirty="0" smtClean="0">
                <a:latin typeface="Calibri" pitchFamily="34" charset="0"/>
              </a:rPr>
              <a:t>: que es entender.</a:t>
            </a:r>
            <a:endParaRPr lang="es-ES_tradnl" sz="2400" dirty="0" smtClean="0">
              <a:latin typeface="Calibri" pitchFamily="34" charset="0"/>
            </a:endParaRPr>
          </a:p>
          <a:p>
            <a:endParaRPr lang="es-ES_tradnl" sz="2400" dirty="0">
              <a:latin typeface="Calibri" pitchFamily="34"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
          </p:nvPr>
        </p:nvSpPr>
        <p:spPr>
          <a:xfrm>
            <a:off x="457200" y="260648"/>
            <a:ext cx="8229600" cy="6194160"/>
          </a:xfrm>
        </p:spPr>
        <p:txBody>
          <a:bodyPr>
            <a:normAutofit fontScale="92500" lnSpcReduction="20000"/>
          </a:bodyPr>
          <a:lstStyle/>
          <a:p>
            <a:pPr lvl="1"/>
            <a:r>
              <a:rPr lang="es-ES" u="sng" dirty="0" smtClean="0">
                <a:latin typeface="Calibri" pitchFamily="34" charset="0"/>
              </a:rPr>
              <a:t>Razonamiento</a:t>
            </a:r>
            <a:r>
              <a:rPr lang="es-ES" dirty="0" smtClean="0">
                <a:latin typeface="Calibri" pitchFamily="34" charset="0"/>
              </a:rPr>
              <a:t>: de las deducciones lógicas.</a:t>
            </a:r>
          </a:p>
          <a:p>
            <a:pPr lvl="1"/>
            <a:endParaRPr lang="es-ES_tradnl" dirty="0" smtClean="0">
              <a:latin typeface="Calibri" pitchFamily="34" charset="0"/>
            </a:endParaRPr>
          </a:p>
          <a:p>
            <a:pPr lvl="1"/>
            <a:r>
              <a:rPr lang="es-ES" u="sng" dirty="0" smtClean="0">
                <a:latin typeface="Calibri" pitchFamily="34" charset="0"/>
              </a:rPr>
              <a:t>Sistematización</a:t>
            </a:r>
            <a:r>
              <a:rPr lang="es-ES" dirty="0" smtClean="0">
                <a:latin typeface="Calibri" pitchFamily="34" charset="0"/>
              </a:rPr>
              <a:t>: ordenación de ideas.</a:t>
            </a:r>
          </a:p>
          <a:p>
            <a:pPr lvl="1"/>
            <a:endParaRPr lang="es-ES_tradnl" dirty="0" smtClean="0">
              <a:latin typeface="Calibri" pitchFamily="34" charset="0"/>
            </a:endParaRPr>
          </a:p>
          <a:p>
            <a:pPr lvl="1"/>
            <a:r>
              <a:rPr lang="es-ES" u="sng" dirty="0" smtClean="0">
                <a:latin typeface="Calibri" pitchFamily="34" charset="0"/>
              </a:rPr>
              <a:t>Crítica</a:t>
            </a:r>
            <a:r>
              <a:rPr lang="es-ES" dirty="0" smtClean="0">
                <a:latin typeface="Calibri" pitchFamily="34" charset="0"/>
              </a:rPr>
              <a:t>: esto es, la toma de postura ante un pluralismo de ideas y situaciones de la sociedad que tiende a despersonalizarlo, por los que no se deja influenciar.</a:t>
            </a:r>
          </a:p>
          <a:p>
            <a:pPr lvl="1"/>
            <a:endParaRPr lang="es-ES_tradnl" dirty="0" smtClean="0">
              <a:latin typeface="Calibri" pitchFamily="34" charset="0"/>
            </a:endParaRPr>
          </a:p>
          <a:p>
            <a:pPr lvl="1"/>
            <a:r>
              <a:rPr lang="es-ES" u="sng" dirty="0" smtClean="0">
                <a:latin typeface="Calibri" pitchFamily="34" charset="0"/>
              </a:rPr>
              <a:t>Interiorización de la mente</a:t>
            </a:r>
            <a:r>
              <a:rPr lang="es-ES" dirty="0" smtClean="0">
                <a:latin typeface="Calibri" pitchFamily="34" charset="0"/>
              </a:rPr>
              <a:t>: de esta manera se encuentra consigo mismo. Se reconoce como un Yo individual y forma conciencia de las experiencias externas que llegan de fuera y las integra en su personalidad.</a:t>
            </a:r>
          </a:p>
          <a:p>
            <a:pPr lvl="1"/>
            <a:endParaRPr lang="es-ES_tradnl" dirty="0" smtClean="0">
              <a:latin typeface="Calibri" pitchFamily="34" charset="0"/>
            </a:endParaRPr>
          </a:p>
          <a:p>
            <a:pPr lvl="1"/>
            <a:r>
              <a:rPr lang="es-ES" u="sng" dirty="0" smtClean="0">
                <a:latin typeface="Calibri" pitchFamily="34" charset="0"/>
              </a:rPr>
              <a:t>Admiración</a:t>
            </a:r>
            <a:r>
              <a:rPr lang="es-ES" dirty="0" smtClean="0">
                <a:latin typeface="Calibri" pitchFamily="34" charset="0"/>
              </a:rPr>
              <a:t>: de la verdad, belleza y bien.</a:t>
            </a:r>
          </a:p>
          <a:p>
            <a:pPr lvl="1"/>
            <a:endParaRPr lang="es-ES_tradnl" dirty="0" smtClean="0">
              <a:latin typeface="Calibri" pitchFamily="34" charset="0"/>
            </a:endParaRPr>
          </a:p>
          <a:p>
            <a:pPr lvl="1"/>
            <a:r>
              <a:rPr lang="es-ES" u="sng" dirty="0" smtClean="0">
                <a:latin typeface="Calibri" pitchFamily="34" charset="0"/>
              </a:rPr>
              <a:t>Contemplación</a:t>
            </a:r>
            <a:r>
              <a:rPr lang="es-ES" dirty="0" smtClean="0">
                <a:latin typeface="Calibri" pitchFamily="34" charset="0"/>
              </a:rPr>
              <a:t>: nos sumergimos en esa admiración sin razonar nada.</a:t>
            </a:r>
            <a:endParaRPr lang="es-ES_tradnl" dirty="0" smtClean="0">
              <a:latin typeface="Calibri" pitchFamily="34" charset="0"/>
            </a:endParaRPr>
          </a:p>
          <a:p>
            <a:endParaRPr lang="es-ES_tradnl"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
          </p:nvPr>
        </p:nvSpPr>
        <p:spPr>
          <a:xfrm>
            <a:off x="457200" y="260648"/>
            <a:ext cx="8229600" cy="6194160"/>
          </a:xfrm>
        </p:spPr>
        <p:txBody>
          <a:bodyPr>
            <a:normAutofit/>
          </a:bodyPr>
          <a:lstStyle/>
          <a:p>
            <a:pPr>
              <a:buNone/>
            </a:pPr>
            <a:r>
              <a:rPr lang="es-ES" sz="2200" b="1" dirty="0" smtClean="0">
                <a:solidFill>
                  <a:schemeClr val="accent1">
                    <a:lumMod val="75000"/>
                  </a:schemeClr>
                </a:solidFill>
                <a:latin typeface="Calibri" pitchFamily="34" charset="0"/>
              </a:rPr>
              <a:t>c) </a:t>
            </a:r>
            <a:r>
              <a:rPr lang="es-ES" sz="2200" b="1" dirty="0" smtClean="0">
                <a:latin typeface="Calibri" pitchFamily="34" charset="0"/>
              </a:rPr>
              <a:t>EDUCACIÓN DE LA AFECTIVIDAD</a:t>
            </a:r>
          </a:p>
          <a:p>
            <a:pPr>
              <a:buNone/>
            </a:pPr>
            <a:endParaRPr lang="es-ES_tradnl" b="1" dirty="0" smtClean="0"/>
          </a:p>
          <a:p>
            <a:r>
              <a:rPr lang="es-ES" sz="2200" dirty="0" smtClean="0">
                <a:latin typeface="Calibri" pitchFamily="34" charset="0"/>
              </a:rPr>
              <a:t>Cuando hablamos de afectividad nos referimos a la sensibilidad, la alegría y tristeza, el amor y el odio, exaltación y esperanza, coraje y desánimo, etc.</a:t>
            </a:r>
            <a:endParaRPr lang="es-ES_tradnl" sz="2200" dirty="0" smtClean="0">
              <a:latin typeface="Calibri" pitchFamily="34" charset="0"/>
            </a:endParaRPr>
          </a:p>
          <a:p>
            <a:pPr>
              <a:buNone/>
            </a:pPr>
            <a:endParaRPr lang="es-ES_tradnl" sz="2200" dirty="0" smtClean="0">
              <a:latin typeface="Calibri" pitchFamily="34" charset="0"/>
            </a:endParaRPr>
          </a:p>
          <a:p>
            <a:r>
              <a:rPr lang="es-ES" sz="2200" dirty="0" smtClean="0">
                <a:latin typeface="Calibri" pitchFamily="34" charset="0"/>
              </a:rPr>
              <a:t>La </a:t>
            </a:r>
            <a:r>
              <a:rPr lang="es-ES" sz="2200" u="sng" dirty="0" smtClean="0">
                <a:latin typeface="Calibri" pitchFamily="34" charset="0"/>
              </a:rPr>
              <a:t>acción de los padres</a:t>
            </a:r>
            <a:r>
              <a:rPr lang="es-ES" sz="2200" dirty="0" smtClean="0">
                <a:latin typeface="Calibri" pitchFamily="34" charset="0"/>
              </a:rPr>
              <a:t> es muy importante para la formación de la personalidad. Deben de crear un clima de comprensión, entrega y amor, ya que el ambienta familiar es muy importante. Deben provocar una situación de diálogo, este supone la capacidad de escucha, de saberse poner en el terreno del otro con quien se dialoga, de admitir sus razones pero sin renunciara las suyas propias, abiertos a la verdad la diga quien la diga.</a:t>
            </a:r>
            <a:endParaRPr lang="es-ES_tradnl" sz="2200" dirty="0" smtClean="0">
              <a:latin typeface="Calibri" pitchFamily="34" charset="0"/>
            </a:endParaRPr>
          </a:p>
          <a:p>
            <a:pPr>
              <a:buNone/>
            </a:pPr>
            <a:endParaRPr lang="es-ES_tradnl"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
          </p:nvPr>
        </p:nvSpPr>
        <p:spPr>
          <a:xfrm>
            <a:off x="457200" y="188640"/>
            <a:ext cx="8229600" cy="6266168"/>
          </a:xfrm>
        </p:spPr>
        <p:txBody>
          <a:bodyPr>
            <a:normAutofit fontScale="92500" lnSpcReduction="10000"/>
          </a:bodyPr>
          <a:lstStyle/>
          <a:p>
            <a:pPr>
              <a:buNone/>
            </a:pPr>
            <a:endParaRPr lang="es-ES" b="1" dirty="0" smtClean="0">
              <a:solidFill>
                <a:schemeClr val="accent1">
                  <a:lumMod val="75000"/>
                </a:schemeClr>
              </a:solidFill>
            </a:endParaRPr>
          </a:p>
          <a:p>
            <a:pPr>
              <a:buNone/>
            </a:pPr>
            <a:r>
              <a:rPr lang="es-ES" sz="2200" b="1" dirty="0" smtClean="0">
                <a:solidFill>
                  <a:schemeClr val="accent1">
                    <a:lumMod val="75000"/>
                  </a:schemeClr>
                </a:solidFill>
              </a:rPr>
              <a:t>d)</a:t>
            </a:r>
            <a:r>
              <a:rPr lang="es-ES" sz="2200" b="1" dirty="0" smtClean="0"/>
              <a:t> EDUCACIÓN DE EXPRESIÓN</a:t>
            </a:r>
          </a:p>
          <a:p>
            <a:endParaRPr lang="es-ES_tradnl" b="1" dirty="0" smtClean="0"/>
          </a:p>
          <a:p>
            <a:r>
              <a:rPr lang="es-ES" sz="2600" dirty="0" smtClean="0">
                <a:latin typeface="Calibri" pitchFamily="34" charset="0"/>
              </a:rPr>
              <a:t>Tenemos una gama diversa para poder manifestar nuestras experiencias, creaciones, sentimientos e ideas. A través de la palabra pero hay otras formas; lenguaje  audiovisual (expresiones con movimientos, plástica...). Porque si una imagen vale más de mil palabras, también una palabra sugiere más de mil imágenes. Pero una mala educación basada en la asimilación de conceptos, no permite que el individuo manifieste lo que siente de varias maneras e incluso lo llega a impedir.</a:t>
            </a:r>
            <a:endParaRPr lang="es-ES_tradnl" sz="2600" dirty="0" smtClean="0">
              <a:latin typeface="Calibri" pitchFamily="34" charset="0"/>
            </a:endParaRPr>
          </a:p>
          <a:p>
            <a:pPr>
              <a:buNone/>
            </a:pPr>
            <a:endParaRPr lang="es-ES_tradnl" sz="2600" dirty="0" smtClean="0">
              <a:latin typeface="Calibri" pitchFamily="34" charset="0"/>
            </a:endParaRPr>
          </a:p>
          <a:p>
            <a:r>
              <a:rPr lang="es-ES" sz="2600" u="sng" dirty="0" smtClean="0">
                <a:latin typeface="Calibri" pitchFamily="34" charset="0"/>
              </a:rPr>
              <a:t>Los padres</a:t>
            </a:r>
            <a:r>
              <a:rPr lang="es-ES" sz="2600" dirty="0" smtClean="0">
                <a:latin typeface="Calibri" pitchFamily="34" charset="0"/>
              </a:rPr>
              <a:t> deben crear un ambiente propicio para el lenguaje de la palabra con el fin de obtener un lenguaje digno, esto es, hablar bien, usando una estructura correcta de la frase.</a:t>
            </a:r>
            <a:endParaRPr lang="es-ES_tradnl" sz="2600" dirty="0" smtClean="0">
              <a:latin typeface="Calibri" pitchFamily="34" charset="0"/>
            </a:endParaRPr>
          </a:p>
          <a:p>
            <a:pPr>
              <a:buNone/>
            </a:pPr>
            <a:endParaRPr lang="es-ES_tradnl" dirty="0" smtClean="0"/>
          </a:p>
          <a:p>
            <a:endParaRPr lang="es-ES_tradnl"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
          </p:nvPr>
        </p:nvSpPr>
        <p:spPr>
          <a:xfrm>
            <a:off x="457200" y="260648"/>
            <a:ext cx="8229600" cy="6194160"/>
          </a:xfrm>
        </p:spPr>
        <p:txBody>
          <a:bodyPr>
            <a:normAutofit fontScale="40000" lnSpcReduction="20000"/>
          </a:bodyPr>
          <a:lstStyle/>
          <a:p>
            <a:pPr>
              <a:buNone/>
            </a:pPr>
            <a:r>
              <a:rPr lang="es-ES" sz="4500" b="1" dirty="0" smtClean="0">
                <a:solidFill>
                  <a:schemeClr val="accent1">
                    <a:lumMod val="75000"/>
                  </a:schemeClr>
                </a:solidFill>
                <a:latin typeface="Calibri" pitchFamily="34" charset="0"/>
              </a:rPr>
              <a:t>e) </a:t>
            </a:r>
            <a:r>
              <a:rPr lang="es-ES" sz="5000" b="1" dirty="0" smtClean="0">
                <a:latin typeface="Calibri" pitchFamily="34" charset="0"/>
              </a:rPr>
              <a:t>EDUCACIÓN PARA LA LIBERTAD</a:t>
            </a:r>
          </a:p>
          <a:p>
            <a:endParaRPr lang="es-ES_tradnl" b="1" dirty="0" smtClean="0"/>
          </a:p>
          <a:p>
            <a:r>
              <a:rPr lang="es-ES" sz="5500" dirty="0" smtClean="0">
                <a:latin typeface="Calibri" pitchFamily="34" charset="0"/>
              </a:rPr>
              <a:t>La libertad es la raíz de la personalidad del hombre. Ayudar a un educando a formar su proyecto personal de vida y estimular sus capacidades.</a:t>
            </a:r>
            <a:endParaRPr lang="es-ES_tradnl" sz="5500" dirty="0" smtClean="0">
              <a:latin typeface="Calibri" pitchFamily="34" charset="0"/>
            </a:endParaRPr>
          </a:p>
          <a:p>
            <a:pPr>
              <a:buNone/>
            </a:pPr>
            <a:r>
              <a:rPr lang="es-ES" sz="5500" dirty="0" smtClean="0">
                <a:latin typeface="Calibri" pitchFamily="34" charset="0"/>
              </a:rPr>
              <a:t> </a:t>
            </a:r>
            <a:endParaRPr lang="es-ES_tradnl" sz="5500" dirty="0" smtClean="0">
              <a:latin typeface="Calibri" pitchFamily="34" charset="0"/>
            </a:endParaRPr>
          </a:p>
          <a:p>
            <a:r>
              <a:rPr lang="es-ES" sz="5500" dirty="0" smtClean="0">
                <a:latin typeface="Calibri" pitchFamily="34" charset="0"/>
              </a:rPr>
              <a:t>Este tipo de educación tiene cuatro dimensiones:</a:t>
            </a:r>
          </a:p>
          <a:p>
            <a:endParaRPr lang="es-ES_tradnl" sz="5500" dirty="0" smtClean="0">
              <a:latin typeface="Calibri" pitchFamily="34" charset="0"/>
            </a:endParaRPr>
          </a:p>
          <a:p>
            <a:pPr lvl="1"/>
            <a:r>
              <a:rPr lang="es-ES" sz="5500" u="sng" dirty="0" smtClean="0">
                <a:latin typeface="Calibri" pitchFamily="34" charset="0"/>
              </a:rPr>
              <a:t>Identidad</a:t>
            </a:r>
            <a:r>
              <a:rPr lang="es-ES" sz="5500" dirty="0" smtClean="0">
                <a:latin typeface="Calibri" pitchFamily="34" charset="0"/>
              </a:rPr>
              <a:t>: que define al educando como hombre en cuanto a su conducta.</a:t>
            </a:r>
          </a:p>
          <a:p>
            <a:pPr lvl="1"/>
            <a:r>
              <a:rPr lang="es-ES" sz="5500" u="sng" dirty="0" smtClean="0">
                <a:latin typeface="Calibri" pitchFamily="34" charset="0"/>
              </a:rPr>
              <a:t>Opción personal por los valores</a:t>
            </a:r>
            <a:r>
              <a:rPr lang="es-ES" sz="5500" dirty="0" smtClean="0">
                <a:latin typeface="Calibri" pitchFamily="34" charset="0"/>
              </a:rPr>
              <a:t>: nadie tiene derecho a elegir por otro.</a:t>
            </a:r>
          </a:p>
          <a:p>
            <a:pPr lvl="1"/>
            <a:r>
              <a:rPr lang="es-ES" sz="5500" u="sng" dirty="0" smtClean="0">
                <a:latin typeface="Calibri" pitchFamily="34" charset="0"/>
              </a:rPr>
              <a:t>Elegir el estado de vida</a:t>
            </a:r>
            <a:r>
              <a:rPr lang="es-ES" sz="5500" dirty="0" smtClean="0">
                <a:latin typeface="Calibri" pitchFamily="34" charset="0"/>
              </a:rPr>
              <a:t>: matrimonio, soltería…</a:t>
            </a:r>
          </a:p>
          <a:p>
            <a:pPr lvl="1"/>
            <a:r>
              <a:rPr lang="es-ES" sz="5500" u="sng" dirty="0" smtClean="0">
                <a:latin typeface="Calibri" pitchFamily="34" charset="0"/>
              </a:rPr>
              <a:t>Actividad profesional</a:t>
            </a:r>
            <a:r>
              <a:rPr lang="es-ES" sz="5500" dirty="0" smtClean="0">
                <a:latin typeface="Calibri" pitchFamily="34" charset="0"/>
              </a:rPr>
              <a:t>: libertad de decidir a qué quiere dedicarse ya que esto le va a formar como persona.</a:t>
            </a:r>
            <a:endParaRPr lang="es-ES_tradnl" sz="5500" dirty="0" smtClean="0">
              <a:latin typeface="Calibri" pitchFamily="34" charset="0"/>
            </a:endParaRPr>
          </a:p>
          <a:p>
            <a:endParaRPr lang="es-ES_tradnl" sz="5500" dirty="0" smtClean="0">
              <a:latin typeface="Calibri" pitchFamily="34" charset="0"/>
            </a:endParaRPr>
          </a:p>
          <a:p>
            <a:r>
              <a:rPr lang="es-ES" sz="5500" dirty="0" smtClean="0">
                <a:latin typeface="Calibri" pitchFamily="34" charset="0"/>
              </a:rPr>
              <a:t>Que haga esto con total libertad no quiere decir que lo haga sin contar con otras personas implicadas en la decisión, ya que el hombre está condicionado por la educación.</a:t>
            </a:r>
            <a:endParaRPr lang="es-ES_tradnl" sz="5500" dirty="0" smtClean="0">
              <a:latin typeface="Calibri" pitchFamily="34" charset="0"/>
            </a:endParaRPr>
          </a:p>
          <a:p>
            <a:r>
              <a:rPr lang="es-ES" sz="5500" dirty="0" smtClean="0">
                <a:latin typeface="Calibri" pitchFamily="34" charset="0"/>
              </a:rPr>
              <a:t>La </a:t>
            </a:r>
            <a:r>
              <a:rPr lang="es-ES" sz="5500" u="sng" dirty="0" smtClean="0">
                <a:latin typeface="Calibri" pitchFamily="34" charset="0"/>
              </a:rPr>
              <a:t>acción de los padres</a:t>
            </a:r>
            <a:r>
              <a:rPr lang="es-ES" sz="5500" dirty="0" smtClean="0">
                <a:latin typeface="Calibri" pitchFamily="34" charset="0"/>
              </a:rPr>
              <a:t> se basa en la autoridad y el dialogo.</a:t>
            </a:r>
            <a:endParaRPr lang="es-ES_tradnl" sz="5500" dirty="0" smtClean="0">
              <a:latin typeface="Calibri" pitchFamily="34" charset="0"/>
            </a:endParaRPr>
          </a:p>
          <a:p>
            <a:endParaRPr lang="es-ES_tradnl" sz="5000" dirty="0">
              <a:latin typeface="Calibri" pitchFamily="34" charset="0"/>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
          </p:nvPr>
        </p:nvSpPr>
        <p:spPr>
          <a:xfrm>
            <a:off x="467544" y="188640"/>
            <a:ext cx="8229600" cy="6338176"/>
          </a:xfrm>
        </p:spPr>
        <p:txBody>
          <a:bodyPr>
            <a:normAutofit fontScale="85000" lnSpcReduction="20000"/>
          </a:bodyPr>
          <a:lstStyle/>
          <a:p>
            <a:pPr>
              <a:buNone/>
            </a:pPr>
            <a:r>
              <a:rPr lang="es-ES" sz="2600" b="1" dirty="0" smtClean="0">
                <a:solidFill>
                  <a:schemeClr val="accent1">
                    <a:lumMod val="75000"/>
                  </a:schemeClr>
                </a:solidFill>
              </a:rPr>
              <a:t>f) </a:t>
            </a:r>
            <a:r>
              <a:rPr lang="es-ES" sz="2400" b="1" dirty="0" smtClean="0">
                <a:latin typeface="Calibri" pitchFamily="34" charset="0"/>
              </a:rPr>
              <a:t>EDUCACIÓN PARA LA VIDA COMUNITARIA</a:t>
            </a:r>
          </a:p>
          <a:p>
            <a:pPr>
              <a:buNone/>
            </a:pPr>
            <a:endParaRPr lang="es-ES_tradnl" sz="2600" b="1" dirty="0" smtClean="0"/>
          </a:p>
          <a:p>
            <a:r>
              <a:rPr lang="es-ES" sz="2800" dirty="0" smtClean="0">
                <a:latin typeface="Calibri" pitchFamily="34" charset="0"/>
              </a:rPr>
              <a:t>Esto es, potenciar la dimensión social y política que la persona tiene. Hay que participar en la vida comunitaria.</a:t>
            </a:r>
            <a:endParaRPr lang="es-ES_tradnl" sz="2800" dirty="0" smtClean="0">
              <a:latin typeface="Calibri" pitchFamily="34" charset="0"/>
            </a:endParaRPr>
          </a:p>
          <a:p>
            <a:endParaRPr lang="es-ES_tradnl" sz="2800" dirty="0" smtClean="0">
              <a:latin typeface="Calibri" pitchFamily="34" charset="0"/>
            </a:endParaRPr>
          </a:p>
          <a:p>
            <a:r>
              <a:rPr lang="es-ES" sz="2800" dirty="0" smtClean="0">
                <a:latin typeface="Calibri" pitchFamily="34" charset="0"/>
              </a:rPr>
              <a:t>Estar educado para la vida comunitaria es, por tanto, tener conciencia de la propia identidad dentro de una determinada comunidad y como consecuencia ser consciente del grado de participación al que se tiene derecho y obligación.</a:t>
            </a:r>
            <a:endParaRPr lang="es-ES_tradnl" sz="2800" dirty="0" smtClean="0">
              <a:latin typeface="Calibri" pitchFamily="34" charset="0"/>
            </a:endParaRPr>
          </a:p>
          <a:p>
            <a:endParaRPr lang="es-ES_tradnl" sz="2800" dirty="0" smtClean="0">
              <a:latin typeface="Calibri" pitchFamily="34" charset="0"/>
            </a:endParaRPr>
          </a:p>
          <a:p>
            <a:r>
              <a:rPr lang="es-ES" sz="2800" u="sng" dirty="0" smtClean="0">
                <a:latin typeface="Calibri" pitchFamily="34" charset="0"/>
              </a:rPr>
              <a:t>Acción de los Padres:</a:t>
            </a:r>
            <a:r>
              <a:rPr lang="es-ES" sz="2800" dirty="0" smtClean="0">
                <a:latin typeface="Calibri" pitchFamily="34" charset="0"/>
              </a:rPr>
              <a:t> La familia es el primer lugar donde se inserta un educando, por tanto, debe existir una estructura comunicativa (diálogo), de participación y compromiso, esto es; que cada uno de sus miembros y según su madurez le corresponde unas funciones diferentes y sus obligaciones para con cada uno de la familia. Ya que desde la familia el hijo lo proyecta hacia otra comunidad más amplia: el vecindario.</a:t>
            </a:r>
            <a:endParaRPr lang="es-ES_tradnl" sz="2800" dirty="0" smtClean="0">
              <a:latin typeface="Calibri" pitchFamily="34" charset="0"/>
            </a:endParaRPr>
          </a:p>
          <a:p>
            <a:endParaRPr lang="es-ES_tradnl"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
          </p:nvPr>
        </p:nvSpPr>
        <p:spPr>
          <a:xfrm>
            <a:off x="457200" y="764704"/>
            <a:ext cx="8229600" cy="5690104"/>
          </a:xfrm>
        </p:spPr>
        <p:txBody>
          <a:bodyPr>
            <a:normAutofit/>
          </a:bodyPr>
          <a:lstStyle/>
          <a:p>
            <a:pPr>
              <a:buNone/>
            </a:pPr>
            <a:r>
              <a:rPr lang="es-ES" sz="2400" dirty="0" smtClean="0">
                <a:latin typeface="Calibri" pitchFamily="34" charset="0"/>
              </a:rPr>
              <a:t>La familia dentro de la </a:t>
            </a:r>
            <a:r>
              <a:rPr lang="es-ES" sz="2400" u="sng" dirty="0" smtClean="0">
                <a:latin typeface="Calibri" pitchFamily="34" charset="0"/>
              </a:rPr>
              <a:t>categoría de grupo social</a:t>
            </a:r>
            <a:r>
              <a:rPr lang="es-ES" sz="2400" dirty="0" smtClean="0">
                <a:latin typeface="Calibri" pitchFamily="34" charset="0"/>
              </a:rPr>
              <a:t>, contempla las</a:t>
            </a:r>
          </a:p>
          <a:p>
            <a:pPr>
              <a:buNone/>
            </a:pPr>
            <a:r>
              <a:rPr lang="es-ES" sz="2400" dirty="0" smtClean="0">
                <a:latin typeface="Calibri" pitchFamily="34" charset="0"/>
              </a:rPr>
              <a:t>siguientes características:</a:t>
            </a:r>
          </a:p>
          <a:p>
            <a:pPr>
              <a:buNone/>
            </a:pPr>
            <a:endParaRPr lang="es-ES" sz="2400" dirty="0" smtClean="0">
              <a:latin typeface="Calibri" pitchFamily="34" charset="0"/>
            </a:endParaRPr>
          </a:p>
          <a:p>
            <a:pPr lvl="0"/>
            <a:r>
              <a:rPr lang="es-ES" sz="2400" dirty="0" smtClean="0">
                <a:latin typeface="Calibri" pitchFamily="34" charset="0"/>
              </a:rPr>
              <a:t>Existe una </a:t>
            </a:r>
            <a:r>
              <a:rPr lang="es-ES" sz="2400" u="sng" dirty="0" smtClean="0">
                <a:latin typeface="Calibri" pitchFamily="34" charset="0"/>
              </a:rPr>
              <a:t>identidad compartida</a:t>
            </a:r>
            <a:r>
              <a:rPr lang="es-ES" sz="2400" dirty="0" smtClean="0">
                <a:latin typeface="Calibri" pitchFamily="34" charset="0"/>
              </a:rPr>
              <a:t>, sus miembros creen tener algo en común y ese algo marca la diferencia.</a:t>
            </a:r>
          </a:p>
          <a:p>
            <a:pPr lvl="0"/>
            <a:r>
              <a:rPr lang="es-ES" sz="2400" dirty="0" smtClean="0">
                <a:latin typeface="Calibri" pitchFamily="34" charset="0"/>
              </a:rPr>
              <a:t>Sus </a:t>
            </a:r>
            <a:r>
              <a:rPr lang="es-ES" sz="2400" u="sng" dirty="0" smtClean="0">
                <a:latin typeface="Calibri" pitchFamily="34" charset="0"/>
              </a:rPr>
              <a:t>miembros interactúan </a:t>
            </a:r>
            <a:r>
              <a:rPr lang="es-ES" sz="2400" dirty="0" smtClean="0">
                <a:latin typeface="Calibri" pitchFamily="34" charset="0"/>
              </a:rPr>
              <a:t>regularmente.</a:t>
            </a:r>
          </a:p>
          <a:p>
            <a:pPr lvl="0"/>
            <a:r>
              <a:rPr lang="es-ES" sz="2400" dirty="0" smtClean="0">
                <a:latin typeface="Calibri" pitchFamily="34" charset="0"/>
              </a:rPr>
              <a:t>Posee una </a:t>
            </a:r>
            <a:r>
              <a:rPr lang="es-ES" sz="2400" u="sng" dirty="0" smtClean="0">
                <a:latin typeface="Calibri" pitchFamily="34" charset="0"/>
              </a:rPr>
              <a:t>estructura social</a:t>
            </a:r>
            <a:r>
              <a:rPr lang="es-ES" sz="2400" dirty="0" smtClean="0">
                <a:latin typeface="Calibri" pitchFamily="34" charset="0"/>
              </a:rPr>
              <a:t>, esto es, que sus miembros no interactúan sobre una base hecha al azar, formal o informalmente establecen una estructura de roles y estatus para coordinar sus actividades.</a:t>
            </a:r>
          </a:p>
          <a:p>
            <a:pPr lvl="0"/>
            <a:r>
              <a:rPr lang="es-ES" sz="2400" dirty="0" smtClean="0">
                <a:latin typeface="Calibri" pitchFamily="34" charset="0"/>
              </a:rPr>
              <a:t>Dependen de </a:t>
            </a:r>
            <a:r>
              <a:rPr lang="es-ES" sz="2400" u="sng" dirty="0" smtClean="0">
                <a:latin typeface="Calibri" pitchFamily="34" charset="0"/>
              </a:rPr>
              <a:t>consensos</a:t>
            </a:r>
            <a:r>
              <a:rPr lang="es-ES" sz="2400" dirty="0" smtClean="0">
                <a:latin typeface="Calibri" pitchFamily="34" charset="0"/>
              </a:rPr>
              <a:t>, deben estar hasta cierto punto de acuerdo en valores normas y objetivos.</a:t>
            </a:r>
          </a:p>
          <a:p>
            <a:pPr>
              <a:buNone/>
            </a:pPr>
            <a:endParaRPr lang="es-E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sz="3600" b="1" dirty="0" smtClean="0">
                <a:latin typeface="Calibri" pitchFamily="34" charset="0"/>
              </a:rPr>
              <a:t>5.CARACTERÍSTICAS QUE INFLUYEN EN LA SOCIALIZACIÓN DE LOS HIJOS.</a:t>
            </a:r>
            <a:r>
              <a:rPr lang="es-ES_tradnl" b="1" dirty="0" smtClean="0"/>
              <a:t/>
            </a:r>
            <a:br>
              <a:rPr lang="es-ES_tradnl" b="1" dirty="0" smtClean="0"/>
            </a:br>
            <a:endParaRPr lang="es-ES_tradnl" dirty="0"/>
          </a:p>
        </p:txBody>
      </p:sp>
      <p:sp>
        <p:nvSpPr>
          <p:cNvPr id="3" name="2 Marcador de contenido"/>
          <p:cNvSpPr>
            <a:spLocks noGrp="1"/>
          </p:cNvSpPr>
          <p:nvPr>
            <p:ph sz="quarter" idx="1"/>
          </p:nvPr>
        </p:nvSpPr>
        <p:spPr>
          <a:xfrm>
            <a:off x="457200" y="1268760"/>
            <a:ext cx="8229600" cy="5186048"/>
          </a:xfrm>
        </p:spPr>
        <p:txBody>
          <a:bodyPr>
            <a:normAutofit fontScale="62500" lnSpcReduction="20000"/>
          </a:bodyPr>
          <a:lstStyle/>
          <a:p>
            <a:pPr lvl="1"/>
            <a:r>
              <a:rPr lang="es-ES" sz="2900" b="1" dirty="0" smtClean="0">
                <a:latin typeface="Calibri" pitchFamily="34" charset="0"/>
              </a:rPr>
              <a:t>Vivir en un ambiente rural o urbano:</a:t>
            </a:r>
            <a:r>
              <a:rPr lang="es-ES" sz="2900" dirty="0" smtClean="0">
                <a:latin typeface="Calibri" pitchFamily="34" charset="0"/>
              </a:rPr>
              <a:t> influye en aspectos como el estrés, la agresividad, etc. que se da hoy día. </a:t>
            </a:r>
            <a:endParaRPr lang="es-ES_tradnl" sz="2900" dirty="0" smtClean="0">
              <a:latin typeface="Calibri" pitchFamily="34" charset="0"/>
            </a:endParaRPr>
          </a:p>
          <a:p>
            <a:pPr>
              <a:buNone/>
            </a:pPr>
            <a:r>
              <a:rPr lang="es-ES" sz="2900" dirty="0" smtClean="0">
                <a:latin typeface="Calibri" pitchFamily="34" charset="0"/>
              </a:rPr>
              <a:t> </a:t>
            </a:r>
            <a:endParaRPr lang="es-ES_tradnl" sz="2900" dirty="0" smtClean="0">
              <a:latin typeface="Calibri" pitchFamily="34" charset="0"/>
            </a:endParaRPr>
          </a:p>
          <a:p>
            <a:pPr lvl="1"/>
            <a:r>
              <a:rPr lang="es-ES" sz="2900" b="1" dirty="0" smtClean="0">
                <a:latin typeface="Calibri" pitchFamily="34" charset="0"/>
              </a:rPr>
              <a:t>Ambiente socioeconómico y sociocultural: </a:t>
            </a:r>
            <a:r>
              <a:rPr lang="es-ES" sz="2900" dirty="0" smtClean="0">
                <a:latin typeface="Calibri" pitchFamily="34" charset="0"/>
              </a:rPr>
              <a:t>dándose importantes diferencias respecto a la autoridad que se ejerza, al código lingüístico que se utilice, a los hábitos que se inculquen, etc.</a:t>
            </a:r>
            <a:endParaRPr lang="es-ES_tradnl" sz="2900" dirty="0" smtClean="0">
              <a:latin typeface="Calibri" pitchFamily="34" charset="0"/>
            </a:endParaRPr>
          </a:p>
          <a:p>
            <a:pPr>
              <a:buNone/>
            </a:pPr>
            <a:r>
              <a:rPr lang="es-ES" sz="2900" dirty="0" smtClean="0">
                <a:latin typeface="Calibri" pitchFamily="34" charset="0"/>
              </a:rPr>
              <a:t> </a:t>
            </a:r>
            <a:endParaRPr lang="es-ES_tradnl" sz="2900" dirty="0" smtClean="0">
              <a:latin typeface="Calibri" pitchFamily="34" charset="0"/>
            </a:endParaRPr>
          </a:p>
          <a:p>
            <a:pPr>
              <a:buNone/>
            </a:pPr>
            <a:r>
              <a:rPr lang="es-ES" sz="2900" dirty="0" smtClean="0">
                <a:latin typeface="Calibri" pitchFamily="34" charset="0"/>
              </a:rPr>
              <a:t>	Las diferencias en cuanto a los modos de socialización familiar de acuerdo a la clase social:</a:t>
            </a:r>
            <a:endParaRPr lang="es-ES_tradnl" sz="2900" dirty="0" smtClean="0">
              <a:latin typeface="Calibri" pitchFamily="34" charset="0"/>
            </a:endParaRPr>
          </a:p>
          <a:p>
            <a:pPr>
              <a:buNone/>
            </a:pPr>
            <a:r>
              <a:rPr lang="es-ES" sz="2900" dirty="0" smtClean="0">
                <a:latin typeface="Calibri" pitchFamily="34" charset="0"/>
              </a:rPr>
              <a:t> </a:t>
            </a:r>
            <a:endParaRPr lang="es-ES_tradnl" sz="2900" dirty="0" smtClean="0">
              <a:latin typeface="Calibri" pitchFamily="34" charset="0"/>
            </a:endParaRPr>
          </a:p>
          <a:p>
            <a:pPr lvl="2"/>
            <a:r>
              <a:rPr lang="es-ES" sz="2900" dirty="0" smtClean="0">
                <a:latin typeface="Calibri" pitchFamily="34" charset="0"/>
              </a:rPr>
              <a:t>En la </a:t>
            </a:r>
            <a:r>
              <a:rPr lang="es-ES" sz="2900" u="sng" dirty="0" smtClean="0">
                <a:latin typeface="Calibri" pitchFamily="34" charset="0"/>
              </a:rPr>
              <a:t>clase baja</a:t>
            </a:r>
            <a:r>
              <a:rPr lang="es-ES" sz="2900" dirty="0" smtClean="0">
                <a:latin typeface="Calibri" pitchFamily="34" charset="0"/>
              </a:rPr>
              <a:t> predomina generalmente la llamada familia de tipo posicional, donde la toma de decisiones dependerá de la posición que tengan los miembros en el interior de la familia, y los mecanismos de control utilizados limitarán el desarrollo personal y la autonomía.</a:t>
            </a:r>
          </a:p>
          <a:p>
            <a:pPr lvl="2">
              <a:buNone/>
            </a:pPr>
            <a:endParaRPr lang="es-ES_tradnl" sz="2900" dirty="0" smtClean="0">
              <a:latin typeface="Calibri" pitchFamily="34" charset="0"/>
            </a:endParaRPr>
          </a:p>
          <a:p>
            <a:pPr lvl="2"/>
            <a:r>
              <a:rPr lang="es-ES" sz="2900" dirty="0" smtClean="0">
                <a:latin typeface="Calibri" pitchFamily="34" charset="0"/>
              </a:rPr>
              <a:t>En la </a:t>
            </a:r>
            <a:r>
              <a:rPr lang="es-ES" sz="2900" u="sng" dirty="0" smtClean="0">
                <a:latin typeface="Calibri" pitchFamily="34" charset="0"/>
              </a:rPr>
              <a:t>clase media y alta</a:t>
            </a:r>
            <a:r>
              <a:rPr lang="es-ES" sz="2900" dirty="0" smtClean="0">
                <a:latin typeface="Calibri" pitchFamily="34" charset="0"/>
              </a:rPr>
              <a:t> sin embargo, predomina la llamada familia de tipo personal, en la cual la toma de decisiones es de carácter colectivo, permitiéndose la libre expresión de todos sus miembros y teniendo en consideración los motivos personales e individuales de cada uno.</a:t>
            </a:r>
            <a:endParaRPr lang="es-ES_tradnl" sz="2900" dirty="0" smtClean="0">
              <a:latin typeface="Calibri" pitchFamily="34" charset="0"/>
            </a:endParaRPr>
          </a:p>
          <a:p>
            <a:endParaRPr lang="es-ES_tradnl"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
          </p:nvPr>
        </p:nvSpPr>
        <p:spPr>
          <a:xfrm>
            <a:off x="457200" y="188640"/>
            <a:ext cx="8229600" cy="6266168"/>
          </a:xfrm>
        </p:spPr>
        <p:txBody>
          <a:bodyPr>
            <a:normAutofit fontScale="85000" lnSpcReduction="10000"/>
          </a:bodyPr>
          <a:lstStyle/>
          <a:p>
            <a:pPr lvl="1"/>
            <a:endParaRPr lang="es-ES" sz="2800" b="1" dirty="0" smtClean="0"/>
          </a:p>
          <a:p>
            <a:pPr lvl="1"/>
            <a:r>
              <a:rPr lang="es-ES" sz="2800" b="1" dirty="0" smtClean="0">
                <a:latin typeface="Calibri" pitchFamily="34" charset="0"/>
              </a:rPr>
              <a:t>Desestructuración familiar:</a:t>
            </a:r>
            <a:r>
              <a:rPr lang="es-ES" sz="2800" dirty="0" smtClean="0">
                <a:latin typeface="Calibri" pitchFamily="34" charset="0"/>
              </a:rPr>
              <a:t> cuando se dan situaciones de abandono, padres alcohólicos, maltrato, etc. donde los hijos son las víctimas inocentes de dichas situaciones, pudiendo desencadenar en problemas posteriores como la delincuencia juvenil. </a:t>
            </a:r>
            <a:endParaRPr lang="es-ES_tradnl" sz="2800" dirty="0" smtClean="0">
              <a:latin typeface="Calibri" pitchFamily="34" charset="0"/>
            </a:endParaRPr>
          </a:p>
          <a:p>
            <a:pPr>
              <a:buNone/>
            </a:pPr>
            <a:r>
              <a:rPr lang="es-ES" sz="2800" dirty="0" smtClean="0">
                <a:latin typeface="Calibri" pitchFamily="34" charset="0"/>
              </a:rPr>
              <a:t> </a:t>
            </a:r>
            <a:endParaRPr lang="es-ES_tradnl" sz="2800" dirty="0" smtClean="0">
              <a:latin typeface="Calibri" pitchFamily="34" charset="0"/>
            </a:endParaRPr>
          </a:p>
          <a:p>
            <a:pPr lvl="1"/>
            <a:r>
              <a:rPr lang="es-ES" sz="2800" b="1" dirty="0" smtClean="0">
                <a:latin typeface="Calibri" pitchFamily="34" charset="0"/>
              </a:rPr>
              <a:t>Tipo de familia y número de hermanos:</a:t>
            </a:r>
            <a:r>
              <a:rPr lang="es-ES" sz="2800" dirty="0" smtClean="0">
                <a:latin typeface="Calibri" pitchFamily="34" charset="0"/>
              </a:rPr>
              <a:t> actualmente se da la llamada familia "nuclear", compuesta principalmente por los padres y uno o dos hijos, muy distinta de la conocida por familia "tradicional", en la que se incluían los abuelos, quienes aportaban otros modelos de comportamiento, de valores y experiencias en la socialización de los niños. Por otro lado, la relación con los hermanos, provocará inevitablemente conflictos que según se resuelvan, incidirán de forma clara en la socialización de los niños. </a:t>
            </a:r>
            <a:endParaRPr lang="es-ES_tradnl" sz="2800" dirty="0" smtClean="0">
              <a:latin typeface="Calibri" pitchFamily="34" charset="0"/>
            </a:endParaRPr>
          </a:p>
          <a:p>
            <a:pPr>
              <a:buNone/>
            </a:pPr>
            <a:endParaRPr lang="es-ES_tradnl"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
          </p:nvPr>
        </p:nvSpPr>
        <p:spPr>
          <a:xfrm>
            <a:off x="457200" y="188640"/>
            <a:ext cx="8229600" cy="6266168"/>
          </a:xfrm>
        </p:spPr>
        <p:txBody>
          <a:bodyPr>
            <a:normAutofit fontScale="62500" lnSpcReduction="20000"/>
          </a:bodyPr>
          <a:lstStyle/>
          <a:p>
            <a:pPr lvl="1"/>
            <a:endParaRPr lang="es-ES" sz="2900" b="1" dirty="0" smtClean="0">
              <a:latin typeface="Calibri" pitchFamily="34" charset="0"/>
            </a:endParaRPr>
          </a:p>
          <a:p>
            <a:pPr lvl="1"/>
            <a:r>
              <a:rPr lang="es-ES" sz="3200" b="1" dirty="0" smtClean="0">
                <a:latin typeface="Calibri" pitchFamily="34" charset="0"/>
              </a:rPr>
              <a:t>Tipo de Autoridad de los padres:</a:t>
            </a:r>
            <a:r>
              <a:rPr lang="es-ES" sz="3200" dirty="0" smtClean="0">
                <a:latin typeface="Calibri" pitchFamily="34" charset="0"/>
              </a:rPr>
              <a:t> </a:t>
            </a:r>
          </a:p>
          <a:p>
            <a:pPr lvl="1"/>
            <a:endParaRPr lang="es-ES" sz="3200" dirty="0" smtClean="0">
              <a:latin typeface="Calibri" pitchFamily="34" charset="0"/>
            </a:endParaRPr>
          </a:p>
          <a:p>
            <a:pPr lvl="2"/>
            <a:r>
              <a:rPr lang="es-ES" sz="3200" u="sng" dirty="0" err="1" smtClean="0">
                <a:latin typeface="Calibri" pitchFamily="34" charset="0"/>
              </a:rPr>
              <a:t>Autoritarismo</a:t>
            </a:r>
            <a:r>
              <a:rPr lang="es-ES" sz="3200" dirty="0" err="1" smtClean="0">
                <a:latin typeface="Calibri" pitchFamily="34" charset="0"/>
              </a:rPr>
              <a:t>:se</a:t>
            </a:r>
            <a:r>
              <a:rPr lang="es-ES" sz="3200" dirty="0" smtClean="0">
                <a:latin typeface="Calibri" pitchFamily="34" charset="0"/>
              </a:rPr>
              <a:t> da más frecuentemente en las familias de clase baja, la cual pone su énfasis en la obediencia, los castigos físicos, los premios materiales, la comunicación unilateral y la autoridad del adulto.</a:t>
            </a:r>
          </a:p>
          <a:p>
            <a:pPr lvl="2"/>
            <a:endParaRPr lang="es-ES" sz="3200" u="sng" dirty="0" smtClean="0">
              <a:latin typeface="Calibri" pitchFamily="34" charset="0"/>
            </a:endParaRPr>
          </a:p>
          <a:p>
            <a:pPr lvl="2"/>
            <a:r>
              <a:rPr lang="es-ES" sz="3200" u="sng" dirty="0" smtClean="0">
                <a:latin typeface="Calibri" pitchFamily="34" charset="0"/>
              </a:rPr>
              <a:t>Permisividad </a:t>
            </a:r>
            <a:r>
              <a:rPr lang="es-ES" sz="3200" dirty="0" smtClean="0">
                <a:latin typeface="Calibri" pitchFamily="34" charset="0"/>
              </a:rPr>
              <a:t>(exigencia escasa, problemas de control de impulsos, etc.) </a:t>
            </a:r>
          </a:p>
          <a:p>
            <a:pPr lvl="2"/>
            <a:endParaRPr lang="es-ES" sz="3200" u="sng" dirty="0" smtClean="0">
              <a:latin typeface="Calibri" pitchFamily="34" charset="0"/>
            </a:endParaRPr>
          </a:p>
          <a:p>
            <a:pPr lvl="2"/>
            <a:r>
              <a:rPr lang="es-ES" sz="3200" u="sng" dirty="0" smtClean="0">
                <a:latin typeface="Calibri" pitchFamily="34" charset="0"/>
              </a:rPr>
              <a:t>Democracia o </a:t>
            </a:r>
            <a:r>
              <a:rPr lang="es-ES" sz="3200" u="sng" dirty="0" err="1" smtClean="0">
                <a:latin typeface="Calibri" pitchFamily="34" charset="0"/>
              </a:rPr>
              <a:t>participatoria</a:t>
            </a:r>
            <a:r>
              <a:rPr lang="es-ES" sz="3200" dirty="0" smtClean="0">
                <a:latin typeface="Calibri" pitchFamily="34" charset="0"/>
              </a:rPr>
              <a:t>: se da con mayor frecuencia en las familias de las clases media y superior en donde se acentúa la participación del niño en algunas situaciones, las recompensas no materiales y los castigos simbólicos, la comunicación en forma de diálogo y las decisiones compartidas democráticamente. Siendo esta última la más aconsejable. No obstante es muy complicado encuadrar a todas las familias en un único grupo, pues dependiendo de la situación, del momento, etc. se actuará de una u otra forma. </a:t>
            </a:r>
            <a:endParaRPr lang="es-ES_tradnl" sz="3200" dirty="0" smtClean="0">
              <a:latin typeface="Calibri" pitchFamily="34" charset="0"/>
            </a:endParaRPr>
          </a:p>
          <a:p>
            <a:pPr>
              <a:buNone/>
            </a:pPr>
            <a:r>
              <a:rPr lang="es-ES" sz="3200" b="1" dirty="0" smtClean="0">
                <a:latin typeface="Calibri" pitchFamily="34" charset="0"/>
              </a:rPr>
              <a:t> </a:t>
            </a:r>
            <a:endParaRPr lang="es-ES_tradnl" sz="3200" dirty="0" smtClean="0">
              <a:latin typeface="Calibri" pitchFamily="34" charset="0"/>
            </a:endParaRPr>
          </a:p>
          <a:p>
            <a:pPr lvl="1"/>
            <a:r>
              <a:rPr lang="es-ES" sz="3200" b="1" dirty="0" smtClean="0">
                <a:latin typeface="Calibri" pitchFamily="34" charset="0"/>
              </a:rPr>
              <a:t>Otras características familiares:</a:t>
            </a:r>
            <a:r>
              <a:rPr lang="es-ES" sz="3200" dirty="0" smtClean="0">
                <a:latin typeface="Calibri" pitchFamily="34" charset="0"/>
              </a:rPr>
              <a:t> trabajo de los padres, nivel de estudios, tipo de vivienda, etc.</a:t>
            </a:r>
            <a:endParaRPr lang="es-ES_tradnl" sz="3200" dirty="0" smtClean="0">
              <a:latin typeface="Calibri" pitchFamily="34" charset="0"/>
            </a:endParaRPr>
          </a:p>
          <a:p>
            <a:pPr>
              <a:buNone/>
            </a:pPr>
            <a:endParaRPr lang="es-ES_tradnl" sz="3200" dirty="0" smtClean="0">
              <a:latin typeface="Calibri" pitchFamily="34" charset="0"/>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sz="3600" b="1" dirty="0" smtClean="0">
                <a:latin typeface="Calibri" pitchFamily="34" charset="0"/>
              </a:rPr>
              <a:t>6. PAPEL DIFERENCIADO ENTRE EL PADRE Y LA MADRE</a:t>
            </a:r>
            <a:r>
              <a:rPr lang="es-ES_tradnl" sz="3200" b="1" dirty="0" smtClean="0"/>
              <a:t/>
            </a:r>
            <a:br>
              <a:rPr lang="es-ES_tradnl" sz="3200" b="1" dirty="0" smtClean="0"/>
            </a:br>
            <a:endParaRPr lang="es-ES_tradnl" sz="3200" dirty="0">
              <a:latin typeface="Calibri" pitchFamily="34" charset="0"/>
            </a:endParaRPr>
          </a:p>
        </p:txBody>
      </p:sp>
      <p:sp>
        <p:nvSpPr>
          <p:cNvPr id="3" name="2 Marcador de contenido"/>
          <p:cNvSpPr>
            <a:spLocks noGrp="1"/>
          </p:cNvSpPr>
          <p:nvPr>
            <p:ph sz="quarter" idx="1"/>
          </p:nvPr>
        </p:nvSpPr>
        <p:spPr>
          <a:xfrm>
            <a:off x="457200" y="1556792"/>
            <a:ext cx="8229600" cy="4898016"/>
          </a:xfrm>
        </p:spPr>
        <p:txBody>
          <a:bodyPr>
            <a:normAutofit fontScale="77500" lnSpcReduction="20000"/>
          </a:bodyPr>
          <a:lstStyle/>
          <a:p>
            <a:r>
              <a:rPr lang="es-ES" sz="2800" dirty="0" smtClean="0">
                <a:latin typeface="Calibri" pitchFamily="34" charset="0"/>
              </a:rPr>
              <a:t>Ambos son igual de competentes para encargarse del cuidado de los hijos, pero cada miembro asume, normalmente, el rol estereotipado que la sociedad le asigna por el hecho de ser hombre o mujer, aspecto en el que también influye: la familia respectiva, los compañeros, los medios de comunicación, etc. </a:t>
            </a:r>
            <a:endParaRPr lang="es-ES_tradnl" sz="2800" dirty="0" smtClean="0">
              <a:latin typeface="Calibri" pitchFamily="34" charset="0"/>
            </a:endParaRPr>
          </a:p>
          <a:p>
            <a:pPr>
              <a:buNone/>
            </a:pPr>
            <a:endParaRPr lang="es-ES_tradnl" sz="2800" dirty="0" smtClean="0">
              <a:latin typeface="Calibri" pitchFamily="34" charset="0"/>
            </a:endParaRPr>
          </a:p>
          <a:p>
            <a:r>
              <a:rPr lang="es-ES" sz="2800" dirty="0" smtClean="0">
                <a:latin typeface="Calibri" pitchFamily="34" charset="0"/>
              </a:rPr>
              <a:t>Además, el sexo de los hijos, también va a influir en el modo en que los padres interaccionen con ellos. De este modo:</a:t>
            </a:r>
          </a:p>
          <a:p>
            <a:pPr>
              <a:buNone/>
            </a:pPr>
            <a:endParaRPr lang="es-ES_tradnl" sz="2800" dirty="0" smtClean="0">
              <a:latin typeface="Calibri" pitchFamily="34" charset="0"/>
            </a:endParaRPr>
          </a:p>
          <a:p>
            <a:pPr lvl="1"/>
            <a:r>
              <a:rPr lang="es-ES" sz="2800" u="sng" dirty="0" smtClean="0">
                <a:latin typeface="Calibri" pitchFamily="34" charset="0"/>
              </a:rPr>
              <a:t>El padre</a:t>
            </a:r>
            <a:r>
              <a:rPr lang="es-ES" sz="2800" dirty="0" smtClean="0">
                <a:latin typeface="Calibri" pitchFamily="34" charset="0"/>
              </a:rPr>
              <a:t>: estimula más a los varones, jugando con él de forma más física y estimulante, permitiéndole una mayor exploración, etc.</a:t>
            </a:r>
          </a:p>
          <a:p>
            <a:pPr lvl="1">
              <a:buNone/>
            </a:pPr>
            <a:endParaRPr lang="es-ES_tradnl" sz="2800" dirty="0" smtClean="0">
              <a:latin typeface="Calibri" pitchFamily="34" charset="0"/>
            </a:endParaRPr>
          </a:p>
          <a:p>
            <a:pPr lvl="1"/>
            <a:r>
              <a:rPr lang="es-ES" sz="2800" u="sng" dirty="0" smtClean="0">
                <a:latin typeface="Calibri" pitchFamily="34" charset="0"/>
              </a:rPr>
              <a:t>La madre:</a:t>
            </a:r>
            <a:r>
              <a:rPr lang="es-ES" sz="2800" dirty="0" smtClean="0">
                <a:latin typeface="Calibri" pitchFamily="34" charset="0"/>
              </a:rPr>
              <a:t> estimula más a las niñas, utilizando juegos didácticos y verbales, fomentando menos su autonomía, etc.</a:t>
            </a:r>
            <a:endParaRPr lang="es-ES_tradnl" sz="2800" dirty="0" smtClean="0">
              <a:latin typeface="Calibri" pitchFamily="34" charset="0"/>
            </a:endParaRPr>
          </a:p>
          <a:p>
            <a:endParaRPr lang="es-ES_tradnl"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
          </p:nvPr>
        </p:nvSpPr>
        <p:spPr>
          <a:xfrm>
            <a:off x="457200" y="260648"/>
            <a:ext cx="8229600" cy="6194160"/>
          </a:xfrm>
        </p:spPr>
        <p:txBody>
          <a:bodyPr/>
          <a:lstStyle/>
          <a:p>
            <a:r>
              <a:rPr lang="es-ES" sz="2000" dirty="0" smtClean="0">
                <a:latin typeface="Calibri" pitchFamily="34" charset="0"/>
              </a:rPr>
              <a:t>Relación entre familia e institución (trabajo común)</a:t>
            </a:r>
            <a:endParaRPr lang="es-ES_tradnl" sz="2000" dirty="0" smtClean="0">
              <a:latin typeface="Calibri" pitchFamily="34" charset="0"/>
            </a:endParaRPr>
          </a:p>
          <a:p>
            <a:pPr>
              <a:buNone/>
            </a:pPr>
            <a:r>
              <a:rPr lang="es-ES" dirty="0" smtClean="0"/>
              <a:t>	</a:t>
            </a:r>
            <a:r>
              <a:rPr lang="es-ES" sz="2000" dirty="0" smtClean="0">
                <a:latin typeface="Calibri" pitchFamily="34" charset="0"/>
              </a:rPr>
              <a:t>La sociedad ha sufrido una evolución en los últimos tiempos que ha repercutido de forma directa en la familia y la escuela.</a:t>
            </a:r>
          </a:p>
          <a:p>
            <a:pPr>
              <a:buNone/>
            </a:pPr>
            <a:r>
              <a:rPr lang="es-ES" sz="2000" dirty="0" smtClean="0">
                <a:latin typeface="Calibri" pitchFamily="34" charset="0"/>
              </a:rPr>
              <a:t>	El papel de la familia ha ido evolucionando con la incorporación de la mujer al mundo laboral y con otros cambios, sobre todo políticos y económicos. Esta ha pasado de ser la encargada única y exclusiva de la formación de los hijos e hijas, a delegar en la escuela parte de esta tarea</a:t>
            </a:r>
            <a:r>
              <a:rPr lang="es-ES" sz="2000" dirty="0" smtClean="0"/>
              <a:t>.</a:t>
            </a:r>
          </a:p>
          <a:p>
            <a:pPr>
              <a:buNone/>
            </a:pPr>
            <a:endParaRPr lang="es-ES" sz="2000" dirty="0" smtClean="0"/>
          </a:p>
          <a:p>
            <a:pPr>
              <a:buNone/>
            </a:pPr>
            <a:r>
              <a:rPr lang="es-ES" sz="2000" dirty="0" smtClean="0"/>
              <a:t>			</a:t>
            </a:r>
            <a:r>
              <a:rPr lang="es-ES" sz="2000" b="1" dirty="0" smtClean="0"/>
              <a:t>FAMILIA</a:t>
            </a:r>
            <a:r>
              <a:rPr lang="es-ES" sz="2000" dirty="0" smtClean="0"/>
              <a:t>		        </a:t>
            </a:r>
            <a:r>
              <a:rPr lang="es-ES" sz="2000" b="1" dirty="0" smtClean="0"/>
              <a:t>ESCUELA</a:t>
            </a:r>
          </a:p>
          <a:p>
            <a:pPr>
              <a:buNone/>
            </a:pPr>
            <a:endParaRPr lang="es-ES" sz="2000" b="1" dirty="0" smtClean="0"/>
          </a:p>
          <a:p>
            <a:pPr>
              <a:buNone/>
            </a:pPr>
            <a:r>
              <a:rPr lang="es-ES" sz="2000" dirty="0" smtClean="0">
                <a:latin typeface="Calibri" pitchFamily="34" charset="0"/>
              </a:rPr>
              <a:t>	La familia como primer ámbito educativo necesita reflexionar sobre sus pautas educativas y tomar conciencia de su papel en la educación de sus hijos e hijas. La realidad actual se le escapa, y esto repercute en la vida del niño y la niña, lo cual conlleva a su vez problemas escolares y familiares que surgen a diario: desinterés, falta de motivación, dependencia, bajo rendimiento, fracaso escolar, violencia, etc.</a:t>
            </a:r>
            <a:endParaRPr lang="es-ES_tradnl" sz="2000" b="1" dirty="0" smtClean="0">
              <a:latin typeface="Calibri" pitchFamily="34" charset="0"/>
            </a:endParaRPr>
          </a:p>
          <a:p>
            <a:pPr>
              <a:buNone/>
            </a:pPr>
            <a:endParaRPr lang="es-ES_tradnl" sz="2000" dirty="0">
              <a:latin typeface="Calibri" pitchFamily="34" charset="0"/>
            </a:endParaRPr>
          </a:p>
        </p:txBody>
      </p:sp>
      <p:sp>
        <p:nvSpPr>
          <p:cNvPr id="4" name="3 Flecha izquierda y derecha"/>
          <p:cNvSpPr/>
          <p:nvPr/>
        </p:nvSpPr>
        <p:spPr>
          <a:xfrm>
            <a:off x="3563888" y="3212976"/>
            <a:ext cx="2016224" cy="216024"/>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
          </p:nvPr>
        </p:nvSpPr>
        <p:spPr>
          <a:xfrm>
            <a:off x="457200" y="260648"/>
            <a:ext cx="8229600" cy="6194160"/>
          </a:xfrm>
        </p:spPr>
        <p:txBody>
          <a:bodyPr>
            <a:normAutofit/>
          </a:bodyPr>
          <a:lstStyle/>
          <a:p>
            <a:pPr>
              <a:buNone/>
            </a:pPr>
            <a:r>
              <a:rPr lang="es-ES" sz="2000" dirty="0" smtClean="0">
                <a:latin typeface="Calibri" pitchFamily="34" charset="0"/>
              </a:rPr>
              <a:t>	Son los padres y las madres quienes gozan de una relación de intimidad que permite todo tipo de interrelaciones personales: de afecto, ayuda, orientación, soporte, </a:t>
            </a:r>
            <a:r>
              <a:rPr lang="es-ES" sz="2000" dirty="0" err="1" smtClean="0">
                <a:latin typeface="Calibri" pitchFamily="34" charset="0"/>
              </a:rPr>
              <a:t>etc</a:t>
            </a:r>
            <a:r>
              <a:rPr lang="es-ES" sz="2000" dirty="0" smtClean="0">
                <a:latin typeface="Calibri" pitchFamily="34" charset="0"/>
              </a:rPr>
              <a:t>, que influyen y modifican los comportamientos de todos sus miembros. </a:t>
            </a:r>
          </a:p>
          <a:p>
            <a:pPr>
              <a:buNone/>
            </a:pPr>
            <a:endParaRPr lang="es-ES" sz="2000" dirty="0" smtClean="0">
              <a:latin typeface="Calibri" pitchFamily="34" charset="0"/>
            </a:endParaRPr>
          </a:p>
          <a:p>
            <a:pPr>
              <a:buNone/>
            </a:pPr>
            <a:r>
              <a:rPr lang="es-ES" sz="2000" dirty="0" smtClean="0">
                <a:latin typeface="Calibri" pitchFamily="34" charset="0"/>
              </a:rPr>
              <a:t>	Son, asimismo, quienes están en mejores condiciones, a causa de su cariño desinteresado, de conseguir el aumento en autonomía de sus hijos e hijas y, por tanto, la madurez.</a:t>
            </a:r>
          </a:p>
          <a:p>
            <a:pPr>
              <a:buNone/>
            </a:pPr>
            <a:endParaRPr lang="es-ES" sz="2000" dirty="0" smtClean="0">
              <a:latin typeface="Calibri" pitchFamily="34" charset="0"/>
            </a:endParaRPr>
          </a:p>
          <a:p>
            <a:pPr>
              <a:buNone/>
            </a:pPr>
            <a:r>
              <a:rPr lang="es-ES" sz="2000" dirty="0" smtClean="0">
                <a:latin typeface="Calibri" pitchFamily="34" charset="0"/>
              </a:rPr>
              <a:t>	La participación de los padres en la vida escolar tiene repercusiones como:</a:t>
            </a:r>
          </a:p>
          <a:p>
            <a:pPr>
              <a:buNone/>
            </a:pPr>
            <a:endParaRPr lang="es-ES" sz="2000" dirty="0" smtClean="0">
              <a:latin typeface="Calibri" pitchFamily="34" charset="0"/>
            </a:endParaRPr>
          </a:p>
          <a:p>
            <a:pPr lvl="1"/>
            <a:r>
              <a:rPr lang="es-ES" sz="2000" dirty="0" smtClean="0">
                <a:latin typeface="Calibri" pitchFamily="34" charset="0"/>
              </a:rPr>
              <a:t>Una mayor autoestima de los niños y niñas.</a:t>
            </a:r>
            <a:endParaRPr lang="es-ES_tradnl" sz="2800" dirty="0" smtClean="0">
              <a:latin typeface="Calibri" pitchFamily="34" charset="0"/>
            </a:endParaRPr>
          </a:p>
          <a:p>
            <a:pPr lvl="1"/>
            <a:r>
              <a:rPr lang="es-ES" sz="2000" dirty="0" smtClean="0">
                <a:latin typeface="Calibri" pitchFamily="34" charset="0"/>
              </a:rPr>
              <a:t>Un mejor rendimiento escolar.</a:t>
            </a:r>
          </a:p>
          <a:p>
            <a:pPr lvl="1"/>
            <a:r>
              <a:rPr lang="es-ES" sz="2000" dirty="0" smtClean="0">
                <a:latin typeface="Calibri" pitchFamily="34" charset="0"/>
              </a:rPr>
              <a:t>Mejores relaciones padres/madres e hijos/hijas.</a:t>
            </a:r>
          </a:p>
          <a:p>
            <a:pPr lvl="1"/>
            <a:r>
              <a:rPr lang="es-ES" sz="2000" dirty="0" smtClean="0">
                <a:latin typeface="Calibri" pitchFamily="34" charset="0"/>
              </a:rPr>
              <a:t>Actitudes más positivas de los padres y madres hacia la escuela.</a:t>
            </a:r>
            <a:br>
              <a:rPr lang="es-ES" sz="2000" dirty="0" smtClean="0">
                <a:latin typeface="Calibri" pitchFamily="34" charset="0"/>
              </a:rPr>
            </a:br>
            <a:endParaRPr lang="es-ES_tradnl" sz="2000" dirty="0">
              <a:latin typeface="Calibri" pitchFamily="34" charset="0"/>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sz="3600" b="1" dirty="0" smtClean="0">
                <a:latin typeface="Calibri" pitchFamily="34" charset="0"/>
              </a:rPr>
              <a:t>7. EVOLUCIÓN DE LA FAMILIA Y DE SUS RELACIONES CON LA ESCUELA.</a:t>
            </a:r>
            <a:r>
              <a:rPr lang="es-ES_tradnl" dirty="0" smtClean="0"/>
              <a:t/>
            </a:r>
            <a:br>
              <a:rPr lang="es-ES_tradnl" dirty="0" smtClean="0"/>
            </a:br>
            <a:endParaRPr lang="es-ES_tradnl" dirty="0"/>
          </a:p>
        </p:txBody>
      </p:sp>
      <p:sp>
        <p:nvSpPr>
          <p:cNvPr id="3" name="2 Marcador de contenido"/>
          <p:cNvSpPr>
            <a:spLocks noGrp="1"/>
          </p:cNvSpPr>
          <p:nvPr>
            <p:ph sz="quarter" idx="1"/>
          </p:nvPr>
        </p:nvSpPr>
        <p:spPr>
          <a:xfrm>
            <a:off x="457200" y="1412776"/>
            <a:ext cx="8229600" cy="5042032"/>
          </a:xfrm>
        </p:spPr>
        <p:txBody>
          <a:bodyPr>
            <a:normAutofit lnSpcReduction="10000"/>
          </a:bodyPr>
          <a:lstStyle/>
          <a:p>
            <a:r>
              <a:rPr lang="es-ES" sz="2400" dirty="0" smtClean="0">
                <a:latin typeface="Calibri" pitchFamily="34" charset="0"/>
              </a:rPr>
              <a:t>Familia y escuela han sufrido modificaciones y transformaciones:</a:t>
            </a:r>
          </a:p>
          <a:p>
            <a:pPr lvl="1"/>
            <a:r>
              <a:rPr lang="es-ES" sz="2000" dirty="0" smtClean="0">
                <a:latin typeface="Calibri" pitchFamily="34" charset="0"/>
              </a:rPr>
              <a:t>La familia se ha nuclearizado y urbanizado,</a:t>
            </a:r>
          </a:p>
          <a:p>
            <a:pPr lvl="1"/>
            <a:r>
              <a:rPr lang="es-ES" sz="2000" dirty="0" smtClean="0">
                <a:latin typeface="Calibri" pitchFamily="34" charset="0"/>
              </a:rPr>
              <a:t>Gran incremento de familias </a:t>
            </a:r>
            <a:r>
              <a:rPr lang="es-ES" sz="2000" dirty="0" err="1" smtClean="0">
                <a:latin typeface="Calibri" pitchFamily="34" charset="0"/>
              </a:rPr>
              <a:t>monoparentales</a:t>
            </a:r>
            <a:r>
              <a:rPr lang="es-ES" sz="2000" dirty="0" smtClean="0">
                <a:latin typeface="Calibri" pitchFamily="34" charset="0"/>
              </a:rPr>
              <a:t>, debido en algunos casos al aumento de la tasa de divorcios.</a:t>
            </a:r>
          </a:p>
          <a:p>
            <a:pPr lvl="1"/>
            <a:r>
              <a:rPr lang="es-ES" sz="2000" dirty="0" smtClean="0">
                <a:latin typeface="Calibri" pitchFamily="34" charset="0"/>
              </a:rPr>
              <a:t>Aumento de mujeres que se ha incorporado al mundo laboral, lo que hace mas frecuente</a:t>
            </a:r>
            <a:r>
              <a:rPr lang="es-ES" sz="2000" dirty="0" smtClean="0"/>
              <a:t> </a:t>
            </a:r>
            <a:r>
              <a:rPr lang="es-ES" sz="2000" dirty="0" smtClean="0">
                <a:latin typeface="Calibri" pitchFamily="34" charset="0"/>
              </a:rPr>
              <a:t>que los niños coman en el colegio, que se vean obligados a seguir actividades extraescolares, etc.</a:t>
            </a:r>
          </a:p>
          <a:p>
            <a:pPr lvl="1">
              <a:buNone/>
            </a:pPr>
            <a:endParaRPr lang="es-ES" sz="2000" dirty="0" smtClean="0">
              <a:latin typeface="Calibri" pitchFamily="34" charset="0"/>
            </a:endParaRPr>
          </a:p>
          <a:p>
            <a:r>
              <a:rPr lang="es-ES" sz="2400" dirty="0" smtClean="0">
                <a:latin typeface="Calibri" pitchFamily="34" charset="0"/>
              </a:rPr>
              <a:t>La familia ha sido siempre el primer agente de socialización en la vida del niño. Tradicionalmente esto había sido así hasta la edad escolar, los 6 años. Pero desde hace unos pocos años se han producido una serie de fenómenos que han modificado la acción socializadora adelantando más</a:t>
            </a:r>
            <a:endParaRPr lang="es-ES_tradnl" sz="2400" dirty="0" smtClean="0">
              <a:latin typeface="Calibri" pitchFamily="34" charset="0"/>
            </a:endParaRPr>
          </a:p>
          <a:p>
            <a:pPr>
              <a:buNone/>
            </a:pPr>
            <a:r>
              <a:rPr lang="es-ES_tradnl" sz="2400" dirty="0" smtClean="0">
                <a:latin typeface="Calibri" pitchFamily="34" charset="0"/>
              </a:rPr>
              <a:t>	</a:t>
            </a:r>
            <a:r>
              <a:rPr lang="es-ES" sz="2400" dirty="0" smtClean="0">
                <a:latin typeface="Calibri" pitchFamily="34" charset="0"/>
              </a:rPr>
              <a:t>las edades de inicio de la escolaridad </a:t>
            </a:r>
            <a:endParaRPr lang="es-ES_tradnl" sz="2400" dirty="0" smtClean="0">
              <a:latin typeface="Calibri" pitchFamily="34" charset="0"/>
            </a:endParaRPr>
          </a:p>
          <a:p>
            <a:endParaRPr lang="es-ES_tradnl" sz="2400" dirty="0">
              <a:latin typeface="Calibri" pitchFamily="34" charset="0"/>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
          </p:nvPr>
        </p:nvSpPr>
        <p:spPr>
          <a:xfrm>
            <a:off x="457200" y="188640"/>
            <a:ext cx="8229600" cy="6480720"/>
          </a:xfrm>
        </p:spPr>
        <p:txBody>
          <a:bodyPr>
            <a:normAutofit fontScale="40000" lnSpcReduction="20000"/>
          </a:bodyPr>
          <a:lstStyle/>
          <a:p>
            <a:r>
              <a:rPr lang="es-ES" sz="5000" b="1" dirty="0" smtClean="0">
                <a:latin typeface="Calibri" pitchFamily="34" charset="0"/>
              </a:rPr>
              <a:t>Motivos de los cambios por los que las instituciones educativas ganan importancia.</a:t>
            </a:r>
            <a:endParaRPr lang="es-ES_tradnl" sz="5000" b="1" dirty="0" smtClean="0">
              <a:latin typeface="Calibri" pitchFamily="34" charset="0"/>
            </a:endParaRPr>
          </a:p>
          <a:p>
            <a:pPr>
              <a:buNone/>
            </a:pPr>
            <a:r>
              <a:rPr lang="es-ES" sz="4500" dirty="0" smtClean="0">
                <a:latin typeface="Calibri" pitchFamily="34" charset="0"/>
              </a:rPr>
              <a:t>  </a:t>
            </a:r>
            <a:endParaRPr lang="es-ES_tradnl" sz="4500" dirty="0" smtClean="0">
              <a:latin typeface="Calibri" pitchFamily="34" charset="0"/>
            </a:endParaRPr>
          </a:p>
          <a:p>
            <a:pPr lvl="2"/>
            <a:r>
              <a:rPr lang="es-ES" sz="4500" b="1" dirty="0" smtClean="0">
                <a:latin typeface="Calibri" pitchFamily="34" charset="0"/>
              </a:rPr>
              <a:t>Cambios en las demandas del mundo laboral: </a:t>
            </a:r>
          </a:p>
          <a:p>
            <a:pPr lvl="2"/>
            <a:endParaRPr lang="es-ES_tradnl" sz="4500" dirty="0" smtClean="0">
              <a:latin typeface="Calibri" pitchFamily="34" charset="0"/>
            </a:endParaRPr>
          </a:p>
          <a:p>
            <a:pPr>
              <a:buNone/>
            </a:pPr>
            <a:r>
              <a:rPr lang="es-ES" sz="4500" dirty="0" smtClean="0">
                <a:latin typeface="Calibri" pitchFamily="34" charset="0"/>
              </a:rPr>
              <a:t>	Trabajo artesanal y campesino            trabajo industrial y capitalista.</a:t>
            </a:r>
          </a:p>
          <a:p>
            <a:pPr>
              <a:buNone/>
            </a:pPr>
            <a:r>
              <a:rPr lang="es-ES" sz="4500" dirty="0" smtClean="0">
                <a:latin typeface="Calibri" pitchFamily="34" charset="0"/>
              </a:rPr>
              <a:t>	</a:t>
            </a:r>
          </a:p>
          <a:p>
            <a:pPr>
              <a:buNone/>
            </a:pPr>
            <a:r>
              <a:rPr lang="es-ES" sz="4500" dirty="0" smtClean="0">
                <a:latin typeface="Calibri" pitchFamily="34" charset="0"/>
              </a:rPr>
              <a:t>	En el trabajo campesino, la familia era agente socializador suficiente, en cambio, en el trabajo industrial ya resulta insuficiente puesto que no responde a todas las exigencias del mundo laboral, por lo que se hace necesaria la asistencia del niño a la escuela.</a:t>
            </a:r>
            <a:endParaRPr lang="es-ES_tradnl" sz="4500" dirty="0" smtClean="0">
              <a:latin typeface="Calibri" pitchFamily="34" charset="0"/>
            </a:endParaRPr>
          </a:p>
          <a:p>
            <a:pPr>
              <a:buNone/>
            </a:pPr>
            <a:r>
              <a:rPr lang="es-ES" sz="4500" dirty="0" smtClean="0">
                <a:latin typeface="Calibri" pitchFamily="34" charset="0"/>
              </a:rPr>
              <a:t>  </a:t>
            </a:r>
            <a:endParaRPr lang="es-ES_tradnl" sz="4500" dirty="0" smtClean="0">
              <a:latin typeface="Calibri" pitchFamily="34" charset="0"/>
            </a:endParaRPr>
          </a:p>
          <a:p>
            <a:pPr lvl="2"/>
            <a:r>
              <a:rPr lang="es-ES" sz="4500" b="1" dirty="0" smtClean="0">
                <a:latin typeface="Calibri" pitchFamily="34" charset="0"/>
              </a:rPr>
              <a:t>Cambios en las condiciones familiares:</a:t>
            </a:r>
          </a:p>
          <a:p>
            <a:pPr lvl="2"/>
            <a:endParaRPr lang="es-ES_tradnl" sz="4500" dirty="0" smtClean="0">
              <a:latin typeface="Calibri" pitchFamily="34" charset="0"/>
            </a:endParaRPr>
          </a:p>
          <a:p>
            <a:pPr>
              <a:buNone/>
            </a:pPr>
            <a:r>
              <a:rPr lang="es-ES" sz="4500" dirty="0" smtClean="0">
                <a:latin typeface="Calibri" pitchFamily="34" charset="0"/>
              </a:rPr>
              <a:t>	La afluente incorporación de la mujer al mundo educativo y laboral, además del cambio en el tipo de familia, pasando del modelo "tradicional" al "nuclear", lo que hace necesario que se busquen relaciones a otros niveles, como por ejemplo, la escuela. </a:t>
            </a:r>
            <a:endParaRPr lang="es-ES_tradnl" sz="4500" dirty="0" smtClean="0">
              <a:latin typeface="Calibri" pitchFamily="34" charset="0"/>
            </a:endParaRPr>
          </a:p>
          <a:p>
            <a:pPr>
              <a:buNone/>
            </a:pPr>
            <a:r>
              <a:rPr lang="es-ES" sz="4500" dirty="0" smtClean="0">
                <a:latin typeface="Calibri" pitchFamily="34" charset="0"/>
              </a:rPr>
              <a:t> </a:t>
            </a:r>
            <a:endParaRPr lang="es-ES_tradnl" sz="4500" dirty="0" smtClean="0">
              <a:latin typeface="Calibri" pitchFamily="34" charset="0"/>
            </a:endParaRPr>
          </a:p>
          <a:p>
            <a:pPr lvl="2"/>
            <a:r>
              <a:rPr lang="es-ES" sz="4500" b="1" dirty="0" smtClean="0">
                <a:latin typeface="Calibri" pitchFamily="34" charset="0"/>
              </a:rPr>
              <a:t>Cambios a nivel social</a:t>
            </a:r>
            <a:r>
              <a:rPr lang="es-ES" sz="4500" dirty="0" smtClean="0">
                <a:latin typeface="Calibri" pitchFamily="34" charset="0"/>
              </a:rPr>
              <a:t>:</a:t>
            </a:r>
          </a:p>
          <a:p>
            <a:pPr lvl="2"/>
            <a:endParaRPr lang="es-ES_tradnl" sz="4500" dirty="0" smtClean="0">
              <a:latin typeface="Calibri" pitchFamily="34" charset="0"/>
            </a:endParaRPr>
          </a:p>
          <a:p>
            <a:pPr>
              <a:buNone/>
            </a:pPr>
            <a:r>
              <a:rPr lang="es-ES" sz="4500" dirty="0" smtClean="0">
                <a:latin typeface="Calibri" pitchFamily="34" charset="0"/>
              </a:rPr>
              <a:t>	Actualmente se exige una mayor preparación técnica y cultural, que la familia no puede atender en su totalidad, como por ejemplo la explosión informática de nuestros tiempos, donde generalmente son los hijos quienes introducen a los padres en las Nuevas Tecnologías. </a:t>
            </a:r>
            <a:endParaRPr lang="es-ES_tradnl" sz="4500" dirty="0" smtClean="0">
              <a:latin typeface="Calibri" pitchFamily="34" charset="0"/>
            </a:endParaRPr>
          </a:p>
        </p:txBody>
      </p:sp>
      <p:sp>
        <p:nvSpPr>
          <p:cNvPr id="4" name="3 Flecha derecha"/>
          <p:cNvSpPr/>
          <p:nvPr/>
        </p:nvSpPr>
        <p:spPr>
          <a:xfrm>
            <a:off x="3923928" y="1628800"/>
            <a:ext cx="432048" cy="18973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_tradnl" dirty="0" smtClean="0"/>
              <a:t>       </a:t>
            </a:r>
            <a:endParaRPr lang="es-ES_tradnl"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67494"/>
            <a:ext cx="8229600" cy="929258"/>
          </a:xfrm>
        </p:spPr>
        <p:txBody>
          <a:bodyPr>
            <a:normAutofit fontScale="90000"/>
          </a:bodyPr>
          <a:lstStyle/>
          <a:p>
            <a:pPr lvl="0"/>
            <a:r>
              <a:rPr lang="es-ES" sz="3600" b="1" dirty="0" smtClean="0">
                <a:latin typeface="Calibri" pitchFamily="34" charset="0"/>
              </a:rPr>
              <a:t>8. RELACIÓN FAMILIA-ESCUELA</a:t>
            </a:r>
            <a:r>
              <a:rPr lang="es-ES_tradnl" sz="3200" b="1" dirty="0" smtClean="0">
                <a:latin typeface="Calibri" pitchFamily="34" charset="0"/>
              </a:rPr>
              <a:t/>
            </a:r>
            <a:br>
              <a:rPr lang="es-ES_tradnl" sz="3200" b="1" dirty="0" smtClean="0">
                <a:latin typeface="Calibri" pitchFamily="34" charset="0"/>
              </a:rPr>
            </a:br>
            <a:endParaRPr lang="es-ES_tradnl" sz="3200" dirty="0">
              <a:latin typeface="Calibri" pitchFamily="34" charset="0"/>
            </a:endParaRPr>
          </a:p>
        </p:txBody>
      </p:sp>
      <p:sp>
        <p:nvSpPr>
          <p:cNvPr id="3" name="2 Marcador de contenido"/>
          <p:cNvSpPr>
            <a:spLocks noGrp="1"/>
          </p:cNvSpPr>
          <p:nvPr>
            <p:ph sz="quarter" idx="1"/>
          </p:nvPr>
        </p:nvSpPr>
        <p:spPr>
          <a:xfrm>
            <a:off x="457200" y="1052736"/>
            <a:ext cx="8229600" cy="5402072"/>
          </a:xfrm>
        </p:spPr>
        <p:txBody>
          <a:bodyPr>
            <a:normAutofit/>
          </a:bodyPr>
          <a:lstStyle/>
          <a:p>
            <a:r>
              <a:rPr lang="es-ES_tradnl" sz="2000" dirty="0" smtClean="0">
                <a:latin typeface="Calibri" pitchFamily="34" charset="0"/>
              </a:rPr>
              <a:t>La familia y la escuela son los dos contextos más importantes para el desarrollo humano. El potencial e influencia de ambos contextos aumentará si entre ambos sistemas se establecen relaciones fluidas, complementarias, cordiales y constructivas que tengan como objeto optimizar el desarrollo infantil. </a:t>
            </a:r>
          </a:p>
          <a:p>
            <a:endParaRPr lang="es-ES_tradnl" sz="2000" dirty="0" smtClean="0">
              <a:latin typeface="Calibri" pitchFamily="34" charset="0"/>
            </a:endParaRPr>
          </a:p>
          <a:p>
            <a:r>
              <a:rPr lang="es-ES_tradnl" sz="2000" dirty="0" smtClean="0">
                <a:latin typeface="Calibri" pitchFamily="34" charset="0"/>
              </a:rPr>
              <a:t>La relación de colaboración es posible si existe:</a:t>
            </a:r>
          </a:p>
          <a:p>
            <a:endParaRPr lang="es-ES_tradnl" sz="2000" dirty="0" smtClean="0">
              <a:latin typeface="Calibri" pitchFamily="34" charset="0"/>
            </a:endParaRPr>
          </a:p>
          <a:p>
            <a:pPr lvl="1"/>
            <a:r>
              <a:rPr lang="es-ES_tradnl" sz="2000" b="1" dirty="0" smtClean="0">
                <a:latin typeface="Calibri" pitchFamily="34" charset="0"/>
              </a:rPr>
              <a:t>1. Clara delimitación de los roles  y las responsabilidades.</a:t>
            </a:r>
          </a:p>
          <a:p>
            <a:pPr lvl="1"/>
            <a:endParaRPr lang="es-ES_tradnl" sz="2000" dirty="0" smtClean="0">
              <a:latin typeface="Calibri" pitchFamily="34" charset="0"/>
            </a:endParaRPr>
          </a:p>
          <a:p>
            <a:pPr lvl="1"/>
            <a:r>
              <a:rPr lang="es-ES_tradnl" sz="2000" b="1" dirty="0" smtClean="0">
                <a:latin typeface="Calibri" pitchFamily="34" charset="0"/>
              </a:rPr>
              <a:t>2. Confianza de los padres en el saber hacer profesional de los profesores.</a:t>
            </a:r>
          </a:p>
          <a:p>
            <a:pPr lvl="1"/>
            <a:endParaRPr lang="es-ES_tradnl" sz="2000" dirty="0" smtClean="0">
              <a:latin typeface="Calibri" pitchFamily="34" charset="0"/>
            </a:endParaRPr>
          </a:p>
          <a:p>
            <a:pPr lvl="1"/>
            <a:r>
              <a:rPr lang="es-ES_tradnl" sz="2000" b="1" dirty="0" smtClean="0">
                <a:latin typeface="Calibri" pitchFamily="34" charset="0"/>
              </a:rPr>
              <a:t>3. Los profesores han de reconocer a la familia como primeros educadores.</a:t>
            </a:r>
            <a:endParaRPr lang="es-ES_tradnl" sz="2000" dirty="0" smtClean="0">
              <a:latin typeface="Calibri" pitchFamily="34" charset="0"/>
            </a:endParaRPr>
          </a:p>
          <a:p>
            <a:endParaRPr lang="es-ES_tradnl"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
          </p:nvPr>
        </p:nvSpPr>
        <p:spPr>
          <a:xfrm>
            <a:off x="457200" y="188640"/>
            <a:ext cx="8229600" cy="6266168"/>
          </a:xfrm>
        </p:spPr>
        <p:txBody>
          <a:bodyPr>
            <a:normAutofit/>
          </a:bodyPr>
          <a:lstStyle/>
          <a:p>
            <a:pPr marL="448056" lvl="3" indent="-384048">
              <a:buSzPct val="80000"/>
              <a:buFont typeface="Wingdings 2"/>
              <a:buChar char=""/>
            </a:pPr>
            <a:r>
              <a:rPr lang="es-ES" b="1" u="sng" dirty="0" smtClean="0"/>
              <a:t>1.MODELOS DE RELACIÓN FAMILIA-ESCUELA</a:t>
            </a:r>
          </a:p>
          <a:p>
            <a:pPr marL="448056" lvl="3" indent="-384048">
              <a:buSzPct val="80000"/>
              <a:buNone/>
            </a:pPr>
            <a:endParaRPr lang="es-ES" b="1" u="sng" dirty="0" smtClean="0"/>
          </a:p>
          <a:p>
            <a:pPr>
              <a:buNone/>
            </a:pPr>
            <a:r>
              <a:rPr lang="es-ES_tradnl" sz="2000" dirty="0" smtClean="0"/>
              <a:t>	</a:t>
            </a:r>
            <a:r>
              <a:rPr lang="es-ES_tradnl" sz="2000" dirty="0" smtClean="0">
                <a:latin typeface="Calibri" pitchFamily="34" charset="0"/>
              </a:rPr>
              <a:t>Nos referimos básicamente al </a:t>
            </a:r>
            <a:r>
              <a:rPr lang="es-ES_tradnl" sz="2000" b="1" dirty="0" smtClean="0">
                <a:latin typeface="Calibri" pitchFamily="34" charset="0"/>
              </a:rPr>
              <a:t>modo</a:t>
            </a:r>
            <a:r>
              <a:rPr lang="es-ES_tradnl" sz="2000" dirty="0" smtClean="0">
                <a:latin typeface="Calibri" pitchFamily="34" charset="0"/>
              </a:rPr>
              <a:t> en que cada uno de nosotros (los profesores ) se relaciona con las familias y a su vez las familias con nosotros.</a:t>
            </a:r>
          </a:p>
          <a:p>
            <a:pPr>
              <a:buNone/>
            </a:pPr>
            <a:endParaRPr lang="es-ES_tradnl" sz="2000" dirty="0" smtClean="0">
              <a:latin typeface="Calibri" pitchFamily="34" charset="0"/>
            </a:endParaRPr>
          </a:p>
          <a:p>
            <a:pPr lvl="1"/>
            <a:r>
              <a:rPr lang="es-ES_tradnl" sz="2000" b="1" u="sng" dirty="0" smtClean="0">
                <a:latin typeface="Calibri" pitchFamily="34" charset="0"/>
              </a:rPr>
              <a:t>Modelo de Experto</a:t>
            </a:r>
            <a:r>
              <a:rPr lang="es-ES_tradnl" sz="2000" b="1" dirty="0" smtClean="0">
                <a:latin typeface="Calibri" pitchFamily="34" charset="0"/>
              </a:rPr>
              <a:t> </a:t>
            </a:r>
          </a:p>
          <a:p>
            <a:pPr lvl="1"/>
            <a:endParaRPr lang="es-ES_tradnl" sz="2000" dirty="0" smtClean="0">
              <a:latin typeface="Calibri" pitchFamily="34" charset="0"/>
            </a:endParaRPr>
          </a:p>
          <a:p>
            <a:pPr>
              <a:buNone/>
            </a:pPr>
            <a:r>
              <a:rPr lang="es-ES_tradnl" sz="2000" dirty="0" smtClean="0">
                <a:latin typeface="Calibri" pitchFamily="34" charset="0"/>
              </a:rPr>
              <a:t>	La relación entre profesor-familia es muy similar a la relación médico-paciente. El profesor sabe lo que es mejor para el alumno y sus padres. La familia sólo es necesaria en la medida que ejecuta las instrucciones y orientaciones señaladas por el profesor. </a:t>
            </a:r>
          </a:p>
          <a:p>
            <a:pPr>
              <a:buNone/>
            </a:pPr>
            <a:endParaRPr lang="es-ES_tradnl" sz="2000" dirty="0" smtClean="0">
              <a:latin typeface="Calibri" pitchFamily="34" charset="0"/>
            </a:endParaRPr>
          </a:p>
          <a:p>
            <a:pPr>
              <a:buNone/>
            </a:pPr>
            <a:r>
              <a:rPr lang="es-ES_tradnl" sz="2000" dirty="0" smtClean="0">
                <a:latin typeface="Calibri" pitchFamily="34" charset="0"/>
              </a:rPr>
              <a:t>	Ejemplo: Juan debe estudiar más. El profesor dice: </a:t>
            </a:r>
            <a:r>
              <a:rPr lang="es-ES" sz="2000" b="1" i="1" dirty="0" smtClean="0">
                <a:latin typeface="Calibri" pitchFamily="34" charset="0"/>
              </a:rPr>
              <a:t>Tenéis que conseguir que Juan estudie todos los días de 5.30 a 19.30, tal como lo hacen sus compañeros.</a:t>
            </a:r>
          </a:p>
          <a:p>
            <a:pPr>
              <a:buNone/>
            </a:pPr>
            <a:r>
              <a:rPr lang="es-ES" sz="2000" b="1" i="1" dirty="0" smtClean="0">
                <a:latin typeface="Calibri" pitchFamily="34" charset="0"/>
              </a:rPr>
              <a:t>	</a:t>
            </a:r>
          </a:p>
          <a:p>
            <a:pPr>
              <a:buNone/>
            </a:pPr>
            <a:endParaRPr lang="es-ES" sz="2000" b="1" i="1" dirty="0" smtClean="0">
              <a:latin typeface="Calibri" pitchFamily="34" charset="0"/>
            </a:endParaRPr>
          </a:p>
          <a:p>
            <a:pPr>
              <a:buNone/>
            </a:pPr>
            <a:endParaRPr lang="es-ES" sz="2000" b="1" i="1" dirty="0" smtClean="0">
              <a:latin typeface="Calibri" pitchFamily="34" charset="0"/>
            </a:endParaRPr>
          </a:p>
          <a:p>
            <a:pPr>
              <a:buNone/>
            </a:pPr>
            <a:endParaRPr lang="es-ES" sz="2000" b="1" i="1" dirty="0" smtClean="0">
              <a:latin typeface="Calibri"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
          </p:nvPr>
        </p:nvSpPr>
        <p:spPr>
          <a:xfrm>
            <a:off x="467544" y="476672"/>
            <a:ext cx="8229600" cy="5618096"/>
          </a:xfrm>
        </p:spPr>
        <p:txBody>
          <a:bodyPr>
            <a:noAutofit/>
          </a:bodyPr>
          <a:lstStyle/>
          <a:p>
            <a:pPr>
              <a:buNone/>
            </a:pPr>
            <a:r>
              <a:rPr lang="es-ES" sz="2000" dirty="0" smtClean="0">
                <a:latin typeface="Calibri" pitchFamily="34" charset="0"/>
              </a:rPr>
              <a:t>Algunas características mas concretas de la familia como </a:t>
            </a:r>
            <a:r>
              <a:rPr lang="es-ES" sz="2000" u="sng" dirty="0" smtClean="0">
                <a:latin typeface="Calibri" pitchFamily="34" charset="0"/>
              </a:rPr>
              <a:t>institución social</a:t>
            </a:r>
            <a:r>
              <a:rPr lang="es-ES" sz="2000" dirty="0" smtClean="0">
                <a:latin typeface="Calibri" pitchFamily="34" charset="0"/>
              </a:rPr>
              <a:t>:</a:t>
            </a:r>
          </a:p>
          <a:p>
            <a:pPr>
              <a:buNone/>
            </a:pPr>
            <a:endParaRPr lang="es-ES" sz="2000" dirty="0" smtClean="0">
              <a:latin typeface="Calibri" pitchFamily="34" charset="0"/>
            </a:endParaRPr>
          </a:p>
          <a:p>
            <a:pPr>
              <a:buNone/>
            </a:pPr>
            <a:endParaRPr lang="es-ES" sz="2000" dirty="0" smtClean="0">
              <a:latin typeface="Calibri" pitchFamily="34" charset="0"/>
            </a:endParaRPr>
          </a:p>
          <a:p>
            <a:pPr lvl="0"/>
            <a:r>
              <a:rPr lang="es-ES" sz="2000" dirty="0" smtClean="0">
                <a:latin typeface="Calibri" pitchFamily="34" charset="0"/>
              </a:rPr>
              <a:t>Tienen un </a:t>
            </a:r>
            <a:r>
              <a:rPr lang="es-ES" sz="2000" u="sng" dirty="0" smtClean="0">
                <a:latin typeface="Calibri" pitchFamily="34" charset="0"/>
              </a:rPr>
              <a:t>tamaño reducido</a:t>
            </a:r>
            <a:r>
              <a:rPr lang="es-ES" sz="2000" dirty="0" smtClean="0">
                <a:latin typeface="Calibri" pitchFamily="34" charset="0"/>
              </a:rPr>
              <a:t>, aunque no tanto como lo es la actualidad en muchos países desarrollados.</a:t>
            </a:r>
          </a:p>
          <a:p>
            <a:pPr lvl="0"/>
            <a:r>
              <a:rPr lang="es-ES" sz="2000" dirty="0" smtClean="0">
                <a:latin typeface="Calibri" pitchFamily="34" charset="0"/>
              </a:rPr>
              <a:t>Coexisten al menos </a:t>
            </a:r>
            <a:r>
              <a:rPr lang="es-ES" sz="2000" u="sng" dirty="0" smtClean="0">
                <a:latin typeface="Calibri" pitchFamily="34" charset="0"/>
              </a:rPr>
              <a:t>dos generaciones</a:t>
            </a:r>
            <a:r>
              <a:rPr lang="es-ES" sz="2000" dirty="0" smtClean="0">
                <a:latin typeface="Calibri" pitchFamily="34" charset="0"/>
              </a:rPr>
              <a:t>, y adultos de ambos sexos (principalmente).</a:t>
            </a:r>
          </a:p>
          <a:p>
            <a:pPr lvl="0"/>
            <a:r>
              <a:rPr lang="es-ES" sz="2000" dirty="0" smtClean="0">
                <a:latin typeface="Calibri" pitchFamily="34" charset="0"/>
              </a:rPr>
              <a:t>Las personas que la componen están </a:t>
            </a:r>
            <a:r>
              <a:rPr lang="es-ES" sz="2000" u="sng" dirty="0" smtClean="0">
                <a:latin typeface="Calibri" pitchFamily="34" charset="0"/>
              </a:rPr>
              <a:t>relacionadas por vínculos de sangre </a:t>
            </a:r>
            <a:r>
              <a:rPr lang="es-ES" sz="2000" dirty="0" smtClean="0">
                <a:latin typeface="Calibri" pitchFamily="34" charset="0"/>
              </a:rPr>
              <a:t>y por un sistema de parentesco que varía de unas sociedades a otras.</a:t>
            </a:r>
          </a:p>
          <a:p>
            <a:pPr lvl="0"/>
            <a:r>
              <a:rPr lang="es-ES" sz="2000" dirty="0" smtClean="0">
                <a:latin typeface="Calibri" pitchFamily="34" charset="0"/>
              </a:rPr>
              <a:t>Es considerado el </a:t>
            </a:r>
            <a:r>
              <a:rPr lang="es-ES" sz="2000" u="sng" dirty="0" smtClean="0">
                <a:latin typeface="Calibri" pitchFamily="34" charset="0"/>
              </a:rPr>
              <a:t>grupo primario</a:t>
            </a:r>
            <a:r>
              <a:rPr lang="es-ES" sz="2000" dirty="0" smtClean="0">
                <a:latin typeface="Calibri" pitchFamily="34" charset="0"/>
              </a:rPr>
              <a:t> por excelencia, es decir las relaciones que se establecen entre los miembros implican a cada individuo en su totalidad y no solo en uno u otro aspecto de su personalidad.</a:t>
            </a:r>
          </a:p>
          <a:p>
            <a:pPr lvl="0"/>
            <a:r>
              <a:rPr lang="es-ES" sz="2000" dirty="0" smtClean="0">
                <a:latin typeface="Calibri" pitchFamily="34" charset="0"/>
              </a:rPr>
              <a:t>Comparten </a:t>
            </a:r>
            <a:r>
              <a:rPr lang="es-ES" sz="2000" u="sng" dirty="0" smtClean="0">
                <a:latin typeface="Calibri" pitchFamily="34" charset="0"/>
              </a:rPr>
              <a:t>residencia</a:t>
            </a:r>
            <a:r>
              <a:rPr lang="es-ES" sz="2000" dirty="0" smtClean="0">
                <a:latin typeface="Calibri" pitchFamily="34" charset="0"/>
              </a:rPr>
              <a:t> o vivienda común.</a:t>
            </a:r>
          </a:p>
          <a:p>
            <a:pPr lvl="0"/>
            <a:r>
              <a:rPr lang="es-ES" sz="2000" dirty="0" smtClean="0">
                <a:latin typeface="Calibri" pitchFamily="34" charset="0"/>
              </a:rPr>
              <a:t>El grupo esta </a:t>
            </a:r>
            <a:r>
              <a:rPr lang="es-ES" sz="2000" u="sng" dirty="0" smtClean="0">
                <a:latin typeface="Calibri" pitchFamily="34" charset="0"/>
              </a:rPr>
              <a:t>estructurado</a:t>
            </a:r>
            <a:r>
              <a:rPr lang="es-ES" sz="2000" dirty="0" smtClean="0">
                <a:latin typeface="Calibri" pitchFamily="34" charset="0"/>
              </a:rPr>
              <a:t> de acuerdo con unas pautas de autoridad, que varían con el tiempo y las sociedades.</a:t>
            </a:r>
          </a:p>
          <a:p>
            <a:pPr lvl="0"/>
            <a:r>
              <a:rPr lang="es-ES" sz="2000" dirty="0" smtClean="0">
                <a:latin typeface="Calibri" pitchFamily="34" charset="0"/>
              </a:rPr>
              <a:t>El trabajo queda dividido por edades y sexos (la mayoría de las veces).</a:t>
            </a:r>
          </a:p>
          <a:p>
            <a:pPr lvl="0"/>
            <a:r>
              <a:rPr lang="es-ES" sz="2000" dirty="0" smtClean="0">
                <a:latin typeface="Calibri" pitchFamily="34" charset="0"/>
              </a:rPr>
              <a:t>Es la </a:t>
            </a:r>
            <a:r>
              <a:rPr lang="es-ES" sz="2000" u="sng" dirty="0" smtClean="0">
                <a:latin typeface="Calibri" pitchFamily="34" charset="0"/>
              </a:rPr>
              <a:t>institución de socialización más importante</a:t>
            </a:r>
            <a:r>
              <a:rPr lang="es-ES" sz="2000" dirty="0" smtClean="0">
                <a:latin typeface="Calibri" pitchFamily="34" charset="0"/>
              </a:rPr>
              <a:t>, aunque no la única, ya que influye en los mecanismos de aprendizaje y educación tanto de las personas como del propio grupo en si.</a:t>
            </a:r>
          </a:p>
          <a:p>
            <a:pPr>
              <a:buNone/>
            </a:pPr>
            <a:endParaRPr lang="es-ES" sz="2000"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
          </p:nvPr>
        </p:nvSpPr>
        <p:spPr>
          <a:xfrm>
            <a:off x="457200" y="188640"/>
            <a:ext cx="8229600" cy="6266168"/>
          </a:xfrm>
        </p:spPr>
        <p:txBody>
          <a:bodyPr>
            <a:normAutofit/>
          </a:bodyPr>
          <a:lstStyle/>
          <a:p>
            <a:pPr>
              <a:buNone/>
            </a:pPr>
            <a:endParaRPr lang="es-ES" sz="1800" b="1" i="1" dirty="0" smtClean="0">
              <a:latin typeface="Calibri" pitchFamily="34" charset="0"/>
            </a:endParaRPr>
          </a:p>
          <a:p>
            <a:pPr>
              <a:buNone/>
            </a:pPr>
            <a:r>
              <a:rPr lang="es-ES" sz="1800" b="1" i="1" dirty="0" smtClean="0">
                <a:latin typeface="Calibri" pitchFamily="34" charset="0"/>
              </a:rPr>
              <a:t> </a:t>
            </a:r>
            <a:r>
              <a:rPr lang="es-ES" sz="1800" b="1" i="1" dirty="0" smtClean="0">
                <a:solidFill>
                  <a:schemeClr val="accent1">
                    <a:lumMod val="75000"/>
                  </a:schemeClr>
                </a:solidFill>
                <a:latin typeface="Calibri" pitchFamily="34" charset="0"/>
              </a:rPr>
              <a:t>&gt;</a:t>
            </a:r>
            <a:r>
              <a:rPr lang="es-ES" sz="1800" b="1" i="1" dirty="0" smtClean="0">
                <a:latin typeface="Calibri" pitchFamily="34" charset="0"/>
              </a:rPr>
              <a:t> </a:t>
            </a:r>
            <a:r>
              <a:rPr lang="es-ES_tradnl" sz="2400" b="1" u="sng" dirty="0" smtClean="0">
                <a:latin typeface="Calibri" pitchFamily="34" charset="0"/>
              </a:rPr>
              <a:t>Modelo centrado en el usuario (Padres e hijos) o cooperativo</a:t>
            </a:r>
            <a:r>
              <a:rPr lang="es-ES_tradnl" sz="2400" dirty="0" smtClean="0">
                <a:latin typeface="Calibri" pitchFamily="34" charset="0"/>
              </a:rPr>
              <a:t>  </a:t>
            </a:r>
          </a:p>
          <a:p>
            <a:pPr>
              <a:buNone/>
            </a:pPr>
            <a:r>
              <a:rPr lang="es-ES_tradnl" sz="2400" b="1" i="1" dirty="0" smtClean="0">
                <a:latin typeface="Calibri" pitchFamily="34" charset="0"/>
              </a:rPr>
              <a:t>	</a:t>
            </a:r>
          </a:p>
          <a:p>
            <a:pPr>
              <a:buNone/>
            </a:pPr>
            <a:r>
              <a:rPr lang="es-ES_tradnl" sz="2400" b="1" i="1" dirty="0" smtClean="0">
                <a:latin typeface="Calibri" pitchFamily="34" charset="0"/>
              </a:rPr>
              <a:t>	</a:t>
            </a:r>
            <a:r>
              <a:rPr lang="es-ES_tradnl" sz="2400" dirty="0" smtClean="0"/>
              <a:t> </a:t>
            </a:r>
            <a:r>
              <a:rPr lang="es-ES_tradnl" sz="2400" dirty="0" smtClean="0">
                <a:latin typeface="Calibri" pitchFamily="34" charset="0"/>
              </a:rPr>
              <a:t>El profesor  reconoce la experiencia y competencia de los padres como educadores. Ofrece las opciones y la información necesaria. Su intervención se fundamenta en la negociación de acuerdos mutuamente aceptables. La relación es más sincera. La información circula en ambos sentidos. El problema que plantea este modelo se da cuando  los padres esperen que el profesional actúe como experto y este no lo haga. </a:t>
            </a:r>
          </a:p>
          <a:p>
            <a:pPr>
              <a:buNone/>
            </a:pPr>
            <a:r>
              <a:rPr lang="es-ES_tradnl" sz="2400" dirty="0" smtClean="0">
                <a:latin typeface="Calibri" pitchFamily="34" charset="0"/>
              </a:rPr>
              <a:t>	</a:t>
            </a:r>
          </a:p>
          <a:p>
            <a:pPr>
              <a:buNone/>
            </a:pPr>
            <a:r>
              <a:rPr lang="es-ES_tradnl" sz="2400" dirty="0" smtClean="0">
                <a:latin typeface="Calibri" pitchFamily="34" charset="0"/>
              </a:rPr>
              <a:t>	Ejemplo: </a:t>
            </a:r>
            <a:r>
              <a:rPr lang="es-ES_tradnl" sz="2400" b="1" i="1" dirty="0" smtClean="0">
                <a:latin typeface="Calibri" pitchFamily="34" charset="0"/>
              </a:rPr>
              <a:t>Parece que Juan estudia poco. ¿Qué creen que habría que hacer para que  estudie más y  desarrolle unos hábitos adecuados?</a:t>
            </a:r>
            <a:r>
              <a:rPr lang="es-ES_tradnl" sz="2400" dirty="0" smtClean="0">
                <a:latin typeface="Calibri" pitchFamily="34" charset="0"/>
              </a:rPr>
              <a:t> </a:t>
            </a:r>
            <a:endParaRPr lang="es-ES_tradnl" sz="2400" dirty="0" smtClean="0"/>
          </a:p>
          <a:p>
            <a:endParaRPr lang="es-ES_tradnl" sz="2000" dirty="0" smtClean="0">
              <a:latin typeface="Calibri" pitchFamily="34" charset="0"/>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
          </p:nvPr>
        </p:nvSpPr>
        <p:spPr>
          <a:xfrm>
            <a:off x="457200" y="332656"/>
            <a:ext cx="8229600" cy="6122152"/>
          </a:xfrm>
        </p:spPr>
        <p:txBody>
          <a:bodyPr/>
          <a:lstStyle/>
          <a:p>
            <a:pPr lvl="1"/>
            <a:r>
              <a:rPr lang="es-ES_tradnl" sz="2400" b="1" u="sng" dirty="0" smtClean="0">
                <a:latin typeface="Calibri" pitchFamily="34" charset="0"/>
              </a:rPr>
              <a:t>Modelo Intermedio (transmitir habilidades y conocimientos) </a:t>
            </a:r>
            <a:endParaRPr lang="es-ES_tradnl" sz="2400" dirty="0" smtClean="0">
              <a:latin typeface="Calibri" pitchFamily="34" charset="0"/>
            </a:endParaRPr>
          </a:p>
          <a:p>
            <a:pPr>
              <a:buNone/>
            </a:pPr>
            <a:r>
              <a:rPr lang="es-ES" sz="2400" dirty="0" smtClean="0">
                <a:latin typeface="Calibri" pitchFamily="34" charset="0"/>
              </a:rPr>
              <a:t>	</a:t>
            </a:r>
          </a:p>
          <a:p>
            <a:pPr>
              <a:buNone/>
            </a:pPr>
            <a:r>
              <a:rPr lang="es-ES" sz="2400" dirty="0" smtClean="0">
                <a:latin typeface="Calibri" pitchFamily="34" charset="0"/>
              </a:rPr>
              <a:t>	El profesor sabe lo que es mejor para el alumno. Posee una serie de experiencias y conocimientos que ofrece a los padres para que estos los apliquen.</a:t>
            </a:r>
          </a:p>
          <a:p>
            <a:pPr>
              <a:buNone/>
            </a:pPr>
            <a:endParaRPr lang="es-ES" sz="2400" dirty="0" smtClean="0">
              <a:latin typeface="Calibri" pitchFamily="34" charset="0"/>
            </a:endParaRPr>
          </a:p>
          <a:p>
            <a:pPr>
              <a:buNone/>
            </a:pPr>
            <a:r>
              <a:rPr lang="es-ES" sz="2400" dirty="0" smtClean="0">
                <a:latin typeface="Calibri" pitchFamily="34" charset="0"/>
              </a:rPr>
              <a:t>	Ejemplo: </a:t>
            </a:r>
            <a:r>
              <a:rPr lang="es-ES" sz="2400" b="1" dirty="0" smtClean="0">
                <a:latin typeface="Calibri" pitchFamily="34" charset="0"/>
              </a:rPr>
              <a:t>Me he dado cuenta que en clase Juan se interesa cuando le pongo ejemplos prácticos. Quizá usted podría cuando Juan estudia en casa hacer lo mismo.</a:t>
            </a:r>
          </a:p>
          <a:p>
            <a:pPr>
              <a:buNone/>
            </a:pPr>
            <a:r>
              <a:rPr lang="es-ES" sz="2400" b="1" dirty="0" smtClean="0">
                <a:latin typeface="Calibri" pitchFamily="34" charset="0"/>
              </a:rPr>
              <a:t>	Ejemplos relacionados con su vida cotidiana. </a:t>
            </a:r>
            <a:endParaRPr lang="es-ES_tradnl" sz="2400" dirty="0" smtClean="0">
              <a:latin typeface="Calibri" pitchFamily="34" charset="0"/>
            </a:endParaRPr>
          </a:p>
          <a:p>
            <a:endParaRPr lang="es-ES_tradnl"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
          </p:nvPr>
        </p:nvSpPr>
        <p:spPr>
          <a:xfrm>
            <a:off x="457200" y="476672"/>
            <a:ext cx="8229600" cy="5978136"/>
          </a:xfrm>
        </p:spPr>
        <p:txBody>
          <a:bodyPr>
            <a:normAutofit lnSpcReduction="10000"/>
          </a:bodyPr>
          <a:lstStyle/>
          <a:p>
            <a:endParaRPr lang="es-ES" sz="2000" dirty="0" smtClean="0">
              <a:latin typeface="Calibri" pitchFamily="34" charset="0"/>
            </a:endParaRPr>
          </a:p>
          <a:p>
            <a:r>
              <a:rPr lang="es-ES" sz="2400" dirty="0" smtClean="0">
                <a:latin typeface="Calibri" pitchFamily="34" charset="0"/>
              </a:rPr>
              <a:t>El modelo recomendado es el </a:t>
            </a:r>
            <a:r>
              <a:rPr lang="es-ES" sz="2400" b="1" u="sng" dirty="0" smtClean="0">
                <a:latin typeface="Calibri" pitchFamily="34" charset="0"/>
              </a:rPr>
              <a:t>cooperativo</a:t>
            </a:r>
            <a:r>
              <a:rPr lang="es-ES" sz="2400" dirty="0" smtClean="0">
                <a:latin typeface="Calibri" pitchFamily="34" charset="0"/>
              </a:rPr>
              <a:t> ya que promueve relaciones constructivas, solidarias y de mutua responsabilidad. También es el modelo más complicado de practicar.</a:t>
            </a:r>
          </a:p>
          <a:p>
            <a:endParaRPr lang="es-ES" sz="2400" dirty="0" smtClean="0">
              <a:latin typeface="Calibri" pitchFamily="34" charset="0"/>
            </a:endParaRPr>
          </a:p>
          <a:p>
            <a:r>
              <a:rPr lang="es-ES" sz="2400" dirty="0" smtClean="0">
                <a:latin typeface="Calibri" pitchFamily="34" charset="0"/>
              </a:rPr>
              <a:t>Los  tres modelos tienen aspectos positivos siempre y cuando:</a:t>
            </a:r>
          </a:p>
          <a:p>
            <a:endParaRPr lang="es-ES_tradnl" sz="2400" dirty="0" smtClean="0">
              <a:latin typeface="Calibri" pitchFamily="34" charset="0"/>
            </a:endParaRPr>
          </a:p>
          <a:p>
            <a:pPr lvl="1"/>
            <a:r>
              <a:rPr lang="es-ES_tradnl" sz="2400" b="1" dirty="0" smtClean="0">
                <a:latin typeface="Calibri" pitchFamily="34" charset="0"/>
              </a:rPr>
              <a:t>1) Sean útiles al alumno. </a:t>
            </a:r>
          </a:p>
          <a:p>
            <a:pPr lvl="1"/>
            <a:endParaRPr lang="es-ES_tradnl" sz="2400" dirty="0" smtClean="0">
              <a:latin typeface="Calibri" pitchFamily="34" charset="0"/>
            </a:endParaRPr>
          </a:p>
          <a:p>
            <a:pPr lvl="1"/>
            <a:r>
              <a:rPr lang="es-ES_tradnl" sz="2400" b="1" dirty="0" smtClean="0">
                <a:latin typeface="Calibri" pitchFamily="34" charset="0"/>
              </a:rPr>
              <a:t>2) Permitan establecer una relación operativa y complementaria.</a:t>
            </a:r>
          </a:p>
          <a:p>
            <a:pPr lvl="1"/>
            <a:endParaRPr lang="es-ES_tradnl" sz="2400" dirty="0" smtClean="0">
              <a:latin typeface="Calibri" pitchFamily="34" charset="0"/>
            </a:endParaRPr>
          </a:p>
          <a:p>
            <a:pPr lvl="1"/>
            <a:r>
              <a:rPr lang="es-ES_tradnl" sz="2400" b="1" dirty="0" smtClean="0">
                <a:latin typeface="Calibri" pitchFamily="34" charset="0"/>
              </a:rPr>
              <a:t>3) Se adapten a las características y recursos propios de la familia</a:t>
            </a:r>
            <a:endParaRPr lang="es-ES_tradnl" sz="2400"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
          </p:nvPr>
        </p:nvSpPr>
        <p:spPr>
          <a:xfrm>
            <a:off x="457200" y="260648"/>
            <a:ext cx="8229600" cy="6194160"/>
          </a:xfrm>
        </p:spPr>
        <p:txBody>
          <a:bodyPr>
            <a:normAutofit fontScale="92500"/>
          </a:bodyPr>
          <a:lstStyle/>
          <a:p>
            <a:r>
              <a:rPr lang="es-ES" sz="2600" b="1" dirty="0" smtClean="0">
                <a:latin typeface="Calibri" pitchFamily="34" charset="0"/>
              </a:rPr>
              <a:t>2. </a:t>
            </a:r>
            <a:r>
              <a:rPr lang="es-ES" sz="2600" b="1" u="sng" dirty="0" smtClean="0">
                <a:latin typeface="Calibri" pitchFamily="34" charset="0"/>
              </a:rPr>
              <a:t>ALGUNOS ELEMENTOS QUE INFLUYEN EN LA RELACIÓN</a:t>
            </a:r>
            <a:endParaRPr lang="es-ES_tradnl" sz="2600" b="1" dirty="0" smtClean="0">
              <a:latin typeface="Calibri" pitchFamily="34" charset="0"/>
            </a:endParaRPr>
          </a:p>
          <a:p>
            <a:endParaRPr lang="es-ES_tradnl" sz="2600" dirty="0" smtClean="0">
              <a:latin typeface="Calibri" pitchFamily="34" charset="0"/>
            </a:endParaRPr>
          </a:p>
          <a:p>
            <a:pPr lvl="1"/>
            <a:r>
              <a:rPr lang="es-ES_tradnl" b="1" dirty="0" smtClean="0">
                <a:latin typeface="Calibri" pitchFamily="34" charset="0"/>
              </a:rPr>
              <a:t>A) Baja participación de los padres en el centro educativo</a:t>
            </a:r>
            <a:r>
              <a:rPr lang="es-ES_tradnl" dirty="0" smtClean="0">
                <a:latin typeface="Calibri" pitchFamily="34" charset="0"/>
              </a:rPr>
              <a:t>. </a:t>
            </a:r>
          </a:p>
          <a:p>
            <a:endParaRPr lang="es-ES_tradnl" sz="2600" dirty="0" smtClean="0">
              <a:latin typeface="Calibri" pitchFamily="34" charset="0"/>
            </a:endParaRPr>
          </a:p>
          <a:p>
            <a:pPr>
              <a:buNone/>
            </a:pPr>
            <a:r>
              <a:rPr lang="es-ES_tradnl" sz="2600" dirty="0" smtClean="0">
                <a:latin typeface="Calibri" pitchFamily="34" charset="0"/>
              </a:rPr>
              <a:t>	Sentimientos de frustración debilidad al no disponer de un apoyo social amplio del colectivo al que representan. </a:t>
            </a:r>
          </a:p>
          <a:p>
            <a:pPr>
              <a:buNone/>
            </a:pPr>
            <a:r>
              <a:rPr lang="es-ES_tradnl" sz="2600" dirty="0" smtClean="0">
                <a:latin typeface="Calibri" pitchFamily="34" charset="0"/>
              </a:rPr>
              <a:t> </a:t>
            </a:r>
          </a:p>
          <a:p>
            <a:pPr lvl="1"/>
            <a:r>
              <a:rPr lang="es-ES_tradnl" b="1" dirty="0" smtClean="0">
                <a:latin typeface="Calibri" pitchFamily="34" charset="0"/>
              </a:rPr>
              <a:t>B)</a:t>
            </a:r>
            <a:r>
              <a:rPr lang="es-ES_tradnl" dirty="0" smtClean="0">
                <a:latin typeface="Calibri" pitchFamily="34" charset="0"/>
              </a:rPr>
              <a:t> </a:t>
            </a:r>
            <a:r>
              <a:rPr lang="es-ES_tradnl" b="1" dirty="0" smtClean="0">
                <a:latin typeface="Calibri" pitchFamily="34" charset="0"/>
              </a:rPr>
              <a:t>Los padres no viven la escuela de forma cotidiana.</a:t>
            </a:r>
            <a:r>
              <a:rPr lang="es-ES_tradnl" dirty="0" smtClean="0">
                <a:latin typeface="Calibri" pitchFamily="34" charset="0"/>
              </a:rPr>
              <a:t> </a:t>
            </a:r>
          </a:p>
          <a:p>
            <a:endParaRPr lang="es-ES_tradnl" sz="2600" dirty="0" smtClean="0">
              <a:latin typeface="Calibri" pitchFamily="34" charset="0"/>
            </a:endParaRPr>
          </a:p>
          <a:p>
            <a:pPr>
              <a:buNone/>
            </a:pPr>
            <a:r>
              <a:rPr lang="es-ES_tradnl" sz="2600" dirty="0" smtClean="0">
                <a:latin typeface="Calibri" pitchFamily="34" charset="0"/>
              </a:rPr>
              <a:t>	No conocen el día a día del centro, lo cual no les impide opinar, entre otras cosas porque están en su derecho. Algunos profesores pueden percibir estas opiniones como fuera de contexto o dichas por personas que no están preparadas o informadas. </a:t>
            </a:r>
          </a:p>
          <a:p>
            <a:endParaRPr lang="es-ES_tradnl" dirty="0" smtClean="0"/>
          </a:p>
          <a:p>
            <a:endParaRPr lang="es-ES_tradnl"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
          </p:nvPr>
        </p:nvSpPr>
        <p:spPr>
          <a:xfrm>
            <a:off x="457200" y="332656"/>
            <a:ext cx="8229600" cy="6122152"/>
          </a:xfrm>
        </p:spPr>
        <p:txBody>
          <a:bodyPr>
            <a:normAutofit fontScale="92500" lnSpcReduction="10000"/>
          </a:bodyPr>
          <a:lstStyle/>
          <a:p>
            <a:pPr lvl="1"/>
            <a:r>
              <a:rPr lang="es-ES_tradnl" b="1" dirty="0" smtClean="0">
                <a:latin typeface="Calibri" pitchFamily="34" charset="0"/>
              </a:rPr>
              <a:t>C)</a:t>
            </a:r>
            <a:r>
              <a:rPr lang="es-ES_tradnl" dirty="0" smtClean="0">
                <a:latin typeface="Calibri" pitchFamily="34" charset="0"/>
              </a:rPr>
              <a:t> </a:t>
            </a:r>
            <a:r>
              <a:rPr lang="es-ES_tradnl" b="1" dirty="0" smtClean="0">
                <a:latin typeface="Calibri" pitchFamily="34" charset="0"/>
              </a:rPr>
              <a:t>Desmitificación del saber.</a:t>
            </a:r>
            <a:r>
              <a:rPr lang="es-ES_tradnl" dirty="0" smtClean="0">
                <a:latin typeface="Calibri" pitchFamily="34" charset="0"/>
              </a:rPr>
              <a:t> </a:t>
            </a:r>
          </a:p>
          <a:p>
            <a:endParaRPr lang="es-ES_tradnl" sz="2600" dirty="0" smtClean="0">
              <a:latin typeface="Calibri" pitchFamily="34" charset="0"/>
            </a:endParaRPr>
          </a:p>
          <a:p>
            <a:pPr>
              <a:buNone/>
            </a:pPr>
            <a:r>
              <a:rPr lang="es-ES_tradnl" sz="2600" dirty="0" smtClean="0">
                <a:latin typeface="Calibri" pitchFamily="34" charset="0"/>
              </a:rPr>
              <a:t>	Ya no existe la figura del maestro como único transmisor de saber.  Hay libros, TV, revistas,  internet, etc. Se puede acceder al saber sin la ayuda de una persona. </a:t>
            </a:r>
          </a:p>
          <a:p>
            <a:pPr>
              <a:buNone/>
            </a:pPr>
            <a:r>
              <a:rPr lang="es-ES_tradnl" sz="2600" dirty="0" smtClean="0">
                <a:latin typeface="Calibri" pitchFamily="34" charset="0"/>
              </a:rPr>
              <a:t> </a:t>
            </a:r>
          </a:p>
          <a:p>
            <a:pPr lvl="1"/>
            <a:r>
              <a:rPr lang="es-ES_tradnl" b="1" dirty="0" smtClean="0">
                <a:latin typeface="Calibri" pitchFamily="34" charset="0"/>
              </a:rPr>
              <a:t>D) Cambios  en la familia española.</a:t>
            </a:r>
            <a:r>
              <a:rPr lang="es-ES_tradnl" dirty="0" smtClean="0">
                <a:latin typeface="Calibri" pitchFamily="34" charset="0"/>
              </a:rPr>
              <a:t> </a:t>
            </a:r>
          </a:p>
          <a:p>
            <a:pPr>
              <a:buNone/>
            </a:pPr>
            <a:r>
              <a:rPr lang="es-ES_tradnl" sz="2600" dirty="0" smtClean="0">
                <a:latin typeface="Calibri" pitchFamily="34" charset="0"/>
              </a:rPr>
              <a:t> </a:t>
            </a:r>
          </a:p>
          <a:p>
            <a:pPr>
              <a:buNone/>
            </a:pPr>
            <a:r>
              <a:rPr lang="es-ES_tradnl" sz="2600" dirty="0" smtClean="0">
                <a:latin typeface="Calibri" pitchFamily="34" charset="0"/>
              </a:rPr>
              <a:t>		- Menos hijos, menos hermanos.</a:t>
            </a:r>
          </a:p>
          <a:p>
            <a:pPr>
              <a:buNone/>
            </a:pPr>
            <a:r>
              <a:rPr lang="es-ES_tradnl" sz="2600" dirty="0" smtClean="0">
                <a:latin typeface="Calibri" pitchFamily="34" charset="0"/>
              </a:rPr>
              <a:t>		- Los abuelos no tienen un papel activo. </a:t>
            </a:r>
          </a:p>
          <a:p>
            <a:pPr>
              <a:buNone/>
            </a:pPr>
            <a:r>
              <a:rPr lang="es-ES_tradnl" sz="2600" dirty="0" smtClean="0">
                <a:latin typeface="Calibri" pitchFamily="34" charset="0"/>
              </a:rPr>
              <a:t>		-La familia dispone de menos recursos propios para 	educar y transmitir valores. </a:t>
            </a:r>
          </a:p>
          <a:p>
            <a:pPr>
              <a:buNone/>
            </a:pPr>
            <a:r>
              <a:rPr lang="es-ES_tradnl" sz="2600" dirty="0" smtClean="0">
                <a:latin typeface="Calibri" pitchFamily="34" charset="0"/>
              </a:rPr>
              <a:t>		-Los  padres quieren disfrutar de sus propias vidas lo cual 	es positivo siempre y cuando no se ponga en peligro el 	ejercicio de las funciones educativas básicas. </a:t>
            </a:r>
          </a:p>
          <a:p>
            <a:endParaRPr lang="es-ES_tradnl"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
          </p:nvPr>
        </p:nvSpPr>
        <p:spPr>
          <a:xfrm>
            <a:off x="457200" y="260648"/>
            <a:ext cx="8229600" cy="6194160"/>
          </a:xfrm>
        </p:spPr>
        <p:txBody>
          <a:bodyPr>
            <a:normAutofit/>
          </a:bodyPr>
          <a:lstStyle/>
          <a:p>
            <a:r>
              <a:rPr lang="es-ES" sz="2400" b="1" dirty="0" smtClean="0">
                <a:latin typeface="Calibri" pitchFamily="34" charset="0"/>
              </a:rPr>
              <a:t>3</a:t>
            </a:r>
            <a:r>
              <a:rPr lang="es-ES" sz="2400" b="1" u="sng" dirty="0" smtClean="0">
                <a:latin typeface="Calibri" pitchFamily="34" charset="0"/>
              </a:rPr>
              <a:t>. ASPECTOS QUE FACILITAN LA RELACIÓN</a:t>
            </a:r>
            <a:endParaRPr lang="es-ES_tradnl" sz="2400" b="1" dirty="0" smtClean="0">
              <a:latin typeface="Calibri" pitchFamily="34" charset="0"/>
            </a:endParaRPr>
          </a:p>
          <a:p>
            <a:endParaRPr lang="es-ES_tradnl" sz="2400" dirty="0" smtClean="0">
              <a:latin typeface="Calibri" pitchFamily="34" charset="0"/>
            </a:endParaRPr>
          </a:p>
          <a:p>
            <a:pPr>
              <a:buNone/>
            </a:pPr>
            <a:r>
              <a:rPr lang="es-ES_tradnl" sz="2400" dirty="0" smtClean="0">
                <a:latin typeface="Calibri" pitchFamily="34" charset="0"/>
              </a:rPr>
              <a:t>	Reconocer la competencia educativa del otro. Significa que:</a:t>
            </a:r>
          </a:p>
          <a:p>
            <a:pPr lvl="0"/>
            <a:endParaRPr lang="es-ES_tradnl" sz="2400" dirty="0" smtClean="0">
              <a:latin typeface="Calibri" pitchFamily="34" charset="0"/>
            </a:endParaRPr>
          </a:p>
          <a:p>
            <a:pPr lvl="1"/>
            <a:r>
              <a:rPr lang="es-ES_tradnl" sz="2400" dirty="0" smtClean="0">
                <a:latin typeface="Calibri" pitchFamily="34" charset="0"/>
              </a:rPr>
              <a:t>Los padres y las madres educan incluso en condiciones ambientales desfavorables. </a:t>
            </a:r>
          </a:p>
          <a:p>
            <a:pPr lvl="1"/>
            <a:endParaRPr lang="es-ES_tradnl" sz="2400" dirty="0" smtClean="0">
              <a:latin typeface="Calibri" pitchFamily="34" charset="0"/>
            </a:endParaRPr>
          </a:p>
          <a:p>
            <a:pPr lvl="1"/>
            <a:r>
              <a:rPr lang="es-ES_tradnl" sz="2400" dirty="0" smtClean="0">
                <a:latin typeface="Calibri" pitchFamily="34" charset="0"/>
              </a:rPr>
              <a:t>Los profesores son profesionales que se han formado para enseñar a un grupo de alumnos. Son expertos en pedagogía.</a:t>
            </a:r>
          </a:p>
          <a:p>
            <a:endParaRPr lang="es-ES_tradnl" sz="3200" dirty="0" smtClean="0"/>
          </a:p>
          <a:p>
            <a:endParaRPr lang="es-ES_tradnl" sz="3200" dirty="0" smtClean="0"/>
          </a:p>
          <a:p>
            <a:endParaRPr lang="es-ES_tradnl"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
          </p:nvPr>
        </p:nvSpPr>
        <p:spPr>
          <a:xfrm>
            <a:off x="457200" y="332656"/>
            <a:ext cx="8229600" cy="6122152"/>
          </a:xfrm>
        </p:spPr>
        <p:txBody>
          <a:bodyPr>
            <a:normAutofit fontScale="85000" lnSpcReduction="10000"/>
          </a:bodyPr>
          <a:lstStyle/>
          <a:p>
            <a:r>
              <a:rPr lang="es-ES" sz="2600" b="1" dirty="0" smtClean="0">
                <a:latin typeface="Calibri" pitchFamily="34" charset="0"/>
              </a:rPr>
              <a:t>4. </a:t>
            </a:r>
            <a:r>
              <a:rPr lang="es-ES" sz="2600" b="1" u="sng" dirty="0" smtClean="0">
                <a:latin typeface="Calibri" pitchFamily="34" charset="0"/>
              </a:rPr>
              <a:t>ASPECTOS QUE DIFICULTAN  LA RELACIÓN</a:t>
            </a:r>
            <a:endParaRPr lang="es-ES_tradnl" sz="2600" dirty="0" smtClean="0">
              <a:latin typeface="Calibri" pitchFamily="34" charset="0"/>
            </a:endParaRPr>
          </a:p>
          <a:p>
            <a:endParaRPr lang="es-ES_tradnl" sz="2600" dirty="0" smtClean="0">
              <a:latin typeface="Calibri" pitchFamily="34" charset="0"/>
            </a:endParaRPr>
          </a:p>
          <a:p>
            <a:pPr lvl="2"/>
            <a:r>
              <a:rPr lang="es-ES_tradnl" sz="2600" b="1" dirty="0" smtClean="0">
                <a:latin typeface="Calibri" pitchFamily="34" charset="0"/>
              </a:rPr>
              <a:t>Cuando los roles están muy estereotipados se tienen ideas preconcebidas sobre el otro. “</a:t>
            </a:r>
            <a:r>
              <a:rPr lang="es-ES_tradnl" sz="2600" dirty="0" smtClean="0">
                <a:latin typeface="Calibri" pitchFamily="34" charset="0"/>
              </a:rPr>
              <a:t>Esta familia es así... No  me extraña que el hijo sea como sea con ese padre que tiene”.  Los profesores siempre se sacan de encima los problemas. </a:t>
            </a:r>
          </a:p>
          <a:p>
            <a:pPr>
              <a:buNone/>
            </a:pPr>
            <a:r>
              <a:rPr lang="es-ES_tradnl" sz="2600" dirty="0" smtClean="0">
                <a:latin typeface="Calibri" pitchFamily="34" charset="0"/>
              </a:rPr>
              <a:t> </a:t>
            </a:r>
          </a:p>
          <a:p>
            <a:pPr lvl="2"/>
            <a:r>
              <a:rPr lang="es-ES" sz="2600" b="1" dirty="0" smtClean="0">
                <a:latin typeface="Calibri" pitchFamily="34" charset="0"/>
              </a:rPr>
              <a:t>Resistencia por parte de las familias a recibir y aceptar una imagen del niño distinta a la suya. </a:t>
            </a:r>
            <a:endParaRPr lang="es-ES_tradnl" sz="2600" dirty="0" smtClean="0">
              <a:latin typeface="Calibri" pitchFamily="34" charset="0"/>
            </a:endParaRPr>
          </a:p>
          <a:p>
            <a:pPr>
              <a:buNone/>
            </a:pPr>
            <a:r>
              <a:rPr lang="es-ES_tradnl" sz="2600" dirty="0" smtClean="0">
                <a:latin typeface="Calibri" pitchFamily="34" charset="0"/>
              </a:rPr>
              <a:t> </a:t>
            </a:r>
          </a:p>
          <a:p>
            <a:pPr lvl="2"/>
            <a:r>
              <a:rPr lang="es-ES_tradnl" sz="2600" b="1" dirty="0" smtClean="0">
                <a:latin typeface="Calibri" pitchFamily="34" charset="0"/>
              </a:rPr>
              <a:t>Cuando hay una idealización desmedida por parte de la familia hacia los maestros</a:t>
            </a:r>
            <a:r>
              <a:rPr lang="es-ES_tradnl" sz="2600" dirty="0" smtClean="0">
                <a:latin typeface="Calibri" pitchFamily="34" charset="0"/>
              </a:rPr>
              <a:t>. “Los maestros harán lo que no podemos o no sabemos hacer. Ellos tienen la solución”.</a:t>
            </a:r>
          </a:p>
          <a:p>
            <a:pPr>
              <a:buNone/>
            </a:pPr>
            <a:r>
              <a:rPr lang="es-ES_tradnl" sz="2600" dirty="0" smtClean="0">
                <a:latin typeface="Calibri" pitchFamily="34" charset="0"/>
              </a:rPr>
              <a:t> </a:t>
            </a:r>
          </a:p>
          <a:p>
            <a:pPr lvl="2"/>
            <a:r>
              <a:rPr lang="es-ES_tradnl" sz="2600" b="1" dirty="0" smtClean="0">
                <a:latin typeface="Calibri" pitchFamily="34" charset="0"/>
              </a:rPr>
              <a:t>Cuando los padres tienen una imagen desvalorizada de sí mismos.</a:t>
            </a:r>
            <a:r>
              <a:rPr lang="es-ES_tradnl" sz="2600" dirty="0" smtClean="0">
                <a:latin typeface="Calibri" pitchFamily="34" charset="0"/>
              </a:rPr>
              <a:t> Esto puede generar admiración, rivalidad y agresión.</a:t>
            </a:r>
          </a:p>
          <a:p>
            <a:endParaRPr lang="es-ES_tradnl"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
          </p:nvPr>
        </p:nvSpPr>
        <p:spPr>
          <a:xfrm>
            <a:off x="457200" y="188640"/>
            <a:ext cx="8229600" cy="6266168"/>
          </a:xfrm>
        </p:spPr>
        <p:txBody>
          <a:bodyPr>
            <a:normAutofit/>
          </a:bodyPr>
          <a:lstStyle/>
          <a:p>
            <a:r>
              <a:rPr lang="es-ES" sz="2200" b="1" dirty="0" smtClean="0">
                <a:latin typeface="Calibri" pitchFamily="34" charset="0"/>
              </a:rPr>
              <a:t>5. </a:t>
            </a:r>
            <a:r>
              <a:rPr lang="es-ES" sz="2200" b="1" u="sng" dirty="0" smtClean="0">
                <a:latin typeface="Calibri" pitchFamily="34" charset="0"/>
              </a:rPr>
              <a:t>FORMAS DE COMUNICACIÓN PROFESOR- PADRES. </a:t>
            </a:r>
          </a:p>
          <a:p>
            <a:endParaRPr lang="es-ES" sz="2200" b="1" u="sng" dirty="0" smtClean="0">
              <a:latin typeface="Calibri" pitchFamily="34" charset="0"/>
            </a:endParaRPr>
          </a:p>
          <a:p>
            <a:pPr>
              <a:buNone/>
            </a:pPr>
            <a:r>
              <a:rPr lang="es-ES" sz="2200" dirty="0" smtClean="0"/>
              <a:t>	</a:t>
            </a:r>
            <a:r>
              <a:rPr lang="es-ES" sz="2200" dirty="0" smtClean="0">
                <a:latin typeface="Calibri" pitchFamily="34" charset="0"/>
              </a:rPr>
              <a:t>Existe la necesidad de establecer relaciones satisfactorias entre la familia y la escuela, para facilitar la creación de los nuevos vínculos afectivos.</a:t>
            </a:r>
            <a:endParaRPr lang="es-ES_tradnl" sz="2200" dirty="0" smtClean="0">
              <a:latin typeface="Calibri" pitchFamily="34" charset="0"/>
            </a:endParaRPr>
          </a:p>
          <a:p>
            <a:endParaRPr lang="es-ES" sz="2200" b="1" u="sng" dirty="0" smtClean="0">
              <a:latin typeface="Calibri" pitchFamily="34" charset="0"/>
            </a:endParaRPr>
          </a:p>
          <a:p>
            <a:pPr>
              <a:buNone/>
            </a:pPr>
            <a:r>
              <a:rPr lang="es-ES" sz="2200" dirty="0" smtClean="0">
                <a:latin typeface="Calibri" pitchFamily="34" charset="0"/>
              </a:rPr>
              <a:t>	</a:t>
            </a:r>
            <a:r>
              <a:rPr lang="es-ES" sz="2200" b="1" u="sng" dirty="0" smtClean="0">
                <a:latin typeface="Calibri" pitchFamily="34" charset="0"/>
              </a:rPr>
              <a:t>1- La entrevista</a:t>
            </a:r>
          </a:p>
          <a:p>
            <a:pPr>
              <a:buNone/>
            </a:pPr>
            <a:endParaRPr lang="es-ES_tradnl" sz="2200" dirty="0" smtClean="0">
              <a:latin typeface="Calibri" pitchFamily="34" charset="0"/>
            </a:endParaRPr>
          </a:p>
          <a:p>
            <a:pPr>
              <a:buNone/>
            </a:pPr>
            <a:r>
              <a:rPr lang="es-ES" sz="2200" dirty="0" smtClean="0">
                <a:latin typeface="Calibri" pitchFamily="34" charset="0"/>
              </a:rPr>
              <a:t>	La entrevista es un escenario en el que se ponen en juego los respectivos modelos de relación. También intervienen los aspectos propios de las relaciones humanas interpersonales como es la comunicación, la empatía, etc. </a:t>
            </a:r>
            <a:endParaRPr lang="es-ES_tradnl" sz="2200" dirty="0" smtClean="0">
              <a:latin typeface="Calibri" pitchFamily="34" charset="0"/>
            </a:endParaRPr>
          </a:p>
          <a:p>
            <a:endParaRPr lang="es-ES_tradnl" sz="2200" dirty="0" smtClean="0"/>
          </a:p>
          <a:p>
            <a:pPr>
              <a:buNone/>
            </a:pPr>
            <a:r>
              <a:rPr lang="es-ES" sz="2200" dirty="0" smtClean="0">
                <a:latin typeface="Calibri" pitchFamily="34" charset="0"/>
              </a:rPr>
              <a:t>	Hay que pensar que la entrevista es una situación particular y poco cotidiana para las familias.</a:t>
            </a:r>
            <a:endParaRPr lang="es-ES_tradnl" sz="2200" dirty="0">
              <a:latin typeface="Calibri" pitchFamily="34" charset="0"/>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
          </p:nvPr>
        </p:nvSpPr>
        <p:spPr>
          <a:xfrm>
            <a:off x="457200" y="260648"/>
            <a:ext cx="8229600" cy="6194160"/>
          </a:xfrm>
        </p:spPr>
        <p:txBody>
          <a:bodyPr>
            <a:normAutofit/>
          </a:bodyPr>
          <a:lstStyle/>
          <a:p>
            <a:pPr lvl="1"/>
            <a:r>
              <a:rPr lang="es-ES" b="1" u="sng" dirty="0" smtClean="0">
                <a:latin typeface="Calibri" pitchFamily="34" charset="0"/>
              </a:rPr>
              <a:t>Entrevista Inicial: </a:t>
            </a:r>
            <a:endParaRPr lang="es-ES_tradnl" dirty="0" smtClean="0">
              <a:latin typeface="Calibri" pitchFamily="34" charset="0"/>
            </a:endParaRPr>
          </a:p>
          <a:p>
            <a:pPr>
              <a:buNone/>
            </a:pPr>
            <a:endParaRPr lang="es-ES_tradnl" sz="2000" dirty="0" smtClean="0">
              <a:latin typeface="Calibri" pitchFamily="34" charset="0"/>
            </a:endParaRPr>
          </a:p>
          <a:p>
            <a:pPr>
              <a:buNone/>
            </a:pPr>
            <a:r>
              <a:rPr lang="es-ES" sz="2600" dirty="0" smtClean="0">
                <a:latin typeface="Calibri" pitchFamily="34" charset="0"/>
              </a:rPr>
              <a:t>	</a:t>
            </a:r>
            <a:r>
              <a:rPr lang="es-ES" sz="2000" dirty="0" smtClean="0">
                <a:latin typeface="Calibri" pitchFamily="34" charset="0"/>
              </a:rPr>
              <a:t>- Es el primer contacto, tras la confirmación de la plaza escolar. </a:t>
            </a:r>
            <a:endParaRPr lang="es-ES_tradnl" sz="2000" dirty="0" smtClean="0">
              <a:latin typeface="Calibri" pitchFamily="34" charset="0"/>
            </a:endParaRPr>
          </a:p>
          <a:p>
            <a:pPr>
              <a:buNone/>
            </a:pPr>
            <a:r>
              <a:rPr lang="es-ES" sz="2000" dirty="0" smtClean="0">
                <a:latin typeface="Calibri" pitchFamily="34" charset="0"/>
              </a:rPr>
              <a:t>	- Realizaremos una serie de preguntas, respecto a la salud, los hábitos, las relaciones que establece, etc. ¿Es alérgico a algo? ¿Controla esfínteres? ¿Con quién juega?, etc.</a:t>
            </a:r>
            <a:endParaRPr lang="es-ES_tradnl" sz="2000" dirty="0" smtClean="0">
              <a:latin typeface="Calibri" pitchFamily="34" charset="0"/>
            </a:endParaRPr>
          </a:p>
          <a:p>
            <a:pPr>
              <a:buNone/>
            </a:pPr>
            <a:r>
              <a:rPr lang="es-ES" sz="2000" dirty="0" smtClean="0">
                <a:latin typeface="Calibri" pitchFamily="34" charset="0"/>
              </a:rPr>
              <a:t>	- Atenderemos a una serie de características como: será distendida, mostraremos interés por el niño, no invadiremos el ámbito privado, etc.</a:t>
            </a:r>
            <a:endParaRPr lang="es-ES_tradnl" sz="2000" dirty="0" smtClean="0">
              <a:latin typeface="Calibri" pitchFamily="34" charset="0"/>
            </a:endParaRPr>
          </a:p>
          <a:p>
            <a:pPr>
              <a:buNone/>
            </a:pPr>
            <a:r>
              <a:rPr lang="es-ES" sz="2000" dirty="0" smtClean="0">
                <a:latin typeface="Calibri" pitchFamily="34" charset="0"/>
              </a:rPr>
              <a:t> </a:t>
            </a:r>
            <a:endParaRPr lang="es-ES_tradnl" sz="2000" dirty="0" smtClean="0">
              <a:latin typeface="Calibri" pitchFamily="34" charset="0"/>
            </a:endParaRPr>
          </a:p>
          <a:p>
            <a:pPr>
              <a:buNone/>
            </a:pPr>
            <a:r>
              <a:rPr lang="es-ES" sz="2200" dirty="0" smtClean="0">
                <a:latin typeface="Calibri" pitchFamily="34" charset="0"/>
              </a:rPr>
              <a:t>	</a:t>
            </a:r>
            <a:r>
              <a:rPr lang="es-ES" sz="2200" b="1" u="sng" dirty="0" smtClean="0">
                <a:latin typeface="Calibri" pitchFamily="34" charset="0"/>
              </a:rPr>
              <a:t>Función</a:t>
            </a:r>
            <a:endParaRPr lang="es-ES_tradnl" sz="2200" dirty="0" smtClean="0">
              <a:latin typeface="Calibri" pitchFamily="34" charset="0"/>
            </a:endParaRPr>
          </a:p>
          <a:p>
            <a:pPr>
              <a:buNone/>
            </a:pPr>
            <a:r>
              <a:rPr lang="es-ES_tradnl" sz="2200" dirty="0" smtClean="0">
                <a:latin typeface="Calibri" pitchFamily="34" charset="0"/>
              </a:rPr>
              <a:t> </a:t>
            </a:r>
            <a:endParaRPr lang="es-ES_tradnl" sz="2000" dirty="0" smtClean="0">
              <a:latin typeface="Calibri" pitchFamily="34" charset="0"/>
            </a:endParaRPr>
          </a:p>
          <a:p>
            <a:pPr>
              <a:buNone/>
            </a:pPr>
            <a:r>
              <a:rPr lang="es-ES" sz="2200" dirty="0" smtClean="0">
                <a:latin typeface="Calibri" pitchFamily="34" charset="0"/>
              </a:rPr>
              <a:t>	</a:t>
            </a:r>
            <a:r>
              <a:rPr lang="es-ES" sz="2000" dirty="0" smtClean="0">
                <a:latin typeface="Calibri" pitchFamily="34" charset="0"/>
              </a:rPr>
              <a:t>- Sirve para establecer una relación entre las dos partes implicadas en la educación y favorecer así una evolución escolar adecuada. </a:t>
            </a:r>
          </a:p>
          <a:p>
            <a:pPr>
              <a:buNone/>
            </a:pPr>
            <a:r>
              <a:rPr lang="es-ES" sz="2000" dirty="0" smtClean="0">
                <a:latin typeface="Calibri" pitchFamily="34" charset="0"/>
              </a:rPr>
              <a:t>	- Es un espacio para compartir ideas, inquietudes, opiniones. Intercambiamos conocimientos para intentar conocer mejor al alumno y su contexto familiar.</a:t>
            </a:r>
            <a:endParaRPr lang="es-ES_tradnl" sz="2000" dirty="0" smtClean="0">
              <a:latin typeface="Calibri" pitchFamily="34" charset="0"/>
            </a:endParaRPr>
          </a:p>
          <a:p>
            <a:endParaRPr lang="es-ES_tradnl"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
          </p:nvPr>
        </p:nvSpPr>
        <p:spPr>
          <a:xfrm>
            <a:off x="457200" y="188640"/>
            <a:ext cx="8229600" cy="6266168"/>
          </a:xfrm>
        </p:spPr>
        <p:txBody>
          <a:bodyPr>
            <a:normAutofit/>
          </a:bodyPr>
          <a:lstStyle/>
          <a:p>
            <a:pPr>
              <a:buNone/>
            </a:pPr>
            <a:r>
              <a:rPr lang="es-ES" sz="2400" dirty="0" smtClean="0">
                <a:latin typeface="Calibri" pitchFamily="34" charset="0"/>
              </a:rPr>
              <a:t>	</a:t>
            </a:r>
            <a:r>
              <a:rPr lang="es-ES" sz="2400" b="1" u="sng" dirty="0" smtClean="0">
                <a:latin typeface="Calibri" pitchFamily="34" charset="0"/>
              </a:rPr>
              <a:t>Algunos aspectos a tener en cuenta</a:t>
            </a:r>
          </a:p>
          <a:p>
            <a:pPr>
              <a:buNone/>
            </a:pPr>
            <a:endParaRPr lang="es-ES_tradnl" sz="2000" b="1" dirty="0" smtClean="0">
              <a:latin typeface="Calibri" pitchFamily="34" charset="0"/>
            </a:endParaRPr>
          </a:p>
          <a:p>
            <a:pPr lvl="1"/>
            <a:r>
              <a:rPr lang="es-ES" sz="2000" b="1" dirty="0" smtClean="0">
                <a:latin typeface="Calibri" pitchFamily="34" charset="0"/>
              </a:rPr>
              <a:t>Preocupaciones de los padres:</a:t>
            </a:r>
            <a:r>
              <a:rPr lang="es-ES_tradnl" sz="2000" dirty="0" smtClean="0">
                <a:latin typeface="Calibri" pitchFamily="34" charset="0"/>
              </a:rPr>
              <a:t> </a:t>
            </a:r>
            <a:r>
              <a:rPr lang="es-ES" sz="2000" dirty="0" smtClean="0">
                <a:latin typeface="Calibri" pitchFamily="34" charset="0"/>
              </a:rPr>
              <a:t>Los padres pueden estar o sentirse inquietos. Pueden temer ser culpados sobre algo que les pasa a sus hijos.</a:t>
            </a:r>
          </a:p>
          <a:p>
            <a:pPr lvl="1"/>
            <a:endParaRPr lang="es-ES" sz="2000" dirty="0" smtClean="0">
              <a:latin typeface="Calibri" pitchFamily="34" charset="0"/>
            </a:endParaRPr>
          </a:p>
          <a:p>
            <a:pPr lvl="1"/>
            <a:r>
              <a:rPr lang="es-ES_tradnl" sz="2000" b="1" dirty="0" smtClean="0">
                <a:latin typeface="Calibri" pitchFamily="34" charset="0"/>
              </a:rPr>
              <a:t>Escuchar y dialogar</a:t>
            </a:r>
          </a:p>
          <a:p>
            <a:pPr lvl="1"/>
            <a:endParaRPr lang="es-ES_tradnl" sz="2000" b="1" dirty="0" smtClean="0">
              <a:latin typeface="Calibri" pitchFamily="34" charset="0"/>
            </a:endParaRPr>
          </a:p>
          <a:p>
            <a:pPr lvl="1"/>
            <a:r>
              <a:rPr lang="es-ES_tradnl" sz="2000" b="1" dirty="0" smtClean="0">
                <a:latin typeface="Calibri" pitchFamily="34" charset="0"/>
              </a:rPr>
              <a:t>La imagen profesional </a:t>
            </a:r>
            <a:r>
              <a:rPr lang="es-ES_tradnl" sz="2000" dirty="0" smtClean="0">
                <a:latin typeface="Calibri" pitchFamily="34" charset="0"/>
              </a:rPr>
              <a:t>:La escucha activa y atenta se puede ver obstaculizada por la necesidad de dar una imagen profesional de eficiencia. </a:t>
            </a:r>
          </a:p>
          <a:p>
            <a:pPr lvl="1"/>
            <a:endParaRPr lang="es-ES_tradnl" sz="2000" dirty="0" smtClean="0">
              <a:latin typeface="Calibri" pitchFamily="34" charset="0"/>
            </a:endParaRPr>
          </a:p>
          <a:p>
            <a:pPr lvl="1"/>
            <a:r>
              <a:rPr lang="es-ES_tradnl" sz="2000" b="1" dirty="0" smtClean="0">
                <a:latin typeface="Calibri" pitchFamily="34" charset="0"/>
              </a:rPr>
              <a:t>Transmitir confianza y seguridad:</a:t>
            </a:r>
            <a:r>
              <a:rPr lang="es-ES_tradnl" sz="2000" dirty="0" smtClean="0">
                <a:latin typeface="Calibri" pitchFamily="34" charset="0"/>
              </a:rPr>
              <a:t> Podemos transmitir confianza y seguridad cuando somos capaces de entender, comprender y  </a:t>
            </a:r>
            <a:r>
              <a:rPr lang="es-ES_tradnl" sz="2000" dirty="0" err="1" smtClean="0">
                <a:latin typeface="Calibri" pitchFamily="34" charset="0"/>
              </a:rPr>
              <a:t>empatizar</a:t>
            </a:r>
            <a:r>
              <a:rPr lang="es-ES_tradnl" sz="2000" dirty="0" smtClean="0">
                <a:latin typeface="Calibri" pitchFamily="34" charset="0"/>
              </a:rPr>
              <a:t>.</a:t>
            </a:r>
          </a:p>
          <a:p>
            <a:pPr lvl="1"/>
            <a:endParaRPr lang="es-ES_tradnl" sz="2000" dirty="0" smtClean="0">
              <a:latin typeface="Calibri" pitchFamily="34" charset="0"/>
            </a:endParaRPr>
          </a:p>
          <a:p>
            <a:pPr lvl="1">
              <a:buNone/>
            </a:pPr>
            <a:endParaRPr lang="es-ES_tradnl" sz="2000" b="1" dirty="0" smtClean="0"/>
          </a:p>
          <a:p>
            <a:pPr lvl="1"/>
            <a:endParaRPr lang="es-ES_tradnl" sz="2000" dirty="0" smtClean="0">
              <a:latin typeface="Calibri"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
          </p:nvPr>
        </p:nvSpPr>
        <p:spPr>
          <a:xfrm>
            <a:off x="467544" y="331920"/>
            <a:ext cx="8229600" cy="5906128"/>
          </a:xfrm>
        </p:spPr>
        <p:txBody>
          <a:bodyPr/>
          <a:lstStyle/>
          <a:p>
            <a:pPr>
              <a:buNone/>
            </a:pPr>
            <a:r>
              <a:rPr lang="es-ES" dirty="0" smtClean="0"/>
              <a:t>       </a:t>
            </a:r>
            <a:r>
              <a:rPr lang="es-ES" sz="2000" dirty="0" smtClean="0">
                <a:latin typeface="Calibri" pitchFamily="34" charset="0"/>
              </a:rPr>
              <a:t>                  Primera institución socializadora.</a:t>
            </a:r>
          </a:p>
          <a:p>
            <a:pPr>
              <a:buNone/>
            </a:pPr>
            <a:r>
              <a:rPr lang="es-ES" sz="2000" dirty="0" smtClean="0">
                <a:latin typeface="Calibri" pitchFamily="34" charset="0"/>
              </a:rPr>
              <a:t>Familia                  Agente socializador más importante.</a:t>
            </a:r>
          </a:p>
          <a:p>
            <a:pPr>
              <a:buNone/>
            </a:pPr>
            <a:r>
              <a:rPr lang="es-ES" sz="2000" dirty="0" smtClean="0">
                <a:latin typeface="Calibri" pitchFamily="34" charset="0"/>
              </a:rPr>
              <a:t>                               Grupo natural de socialización.</a:t>
            </a:r>
          </a:p>
          <a:p>
            <a:pPr>
              <a:buNone/>
            </a:pPr>
            <a:endParaRPr lang="es-ES" sz="2000" dirty="0" smtClean="0">
              <a:latin typeface="Calibri" pitchFamily="34" charset="0"/>
            </a:endParaRPr>
          </a:p>
          <a:p>
            <a:pPr>
              <a:buNone/>
            </a:pPr>
            <a:endParaRPr lang="es-ES" sz="2000" dirty="0" smtClean="0">
              <a:latin typeface="Calibri" pitchFamily="34" charset="0"/>
            </a:endParaRPr>
          </a:p>
          <a:p>
            <a:pPr>
              <a:buNone/>
            </a:pPr>
            <a:r>
              <a:rPr lang="es-ES" sz="2000" dirty="0" smtClean="0">
                <a:latin typeface="Calibri" pitchFamily="34" charset="0"/>
              </a:rPr>
              <a:t>Cuando no cumple esas tareas se produce una:</a:t>
            </a:r>
          </a:p>
          <a:p>
            <a:pPr>
              <a:buNone/>
            </a:pPr>
            <a:endParaRPr lang="es-ES" sz="2000" dirty="0" smtClean="0">
              <a:latin typeface="Calibri" pitchFamily="34" charset="0"/>
            </a:endParaRPr>
          </a:p>
          <a:p>
            <a:pPr>
              <a:buNone/>
            </a:pPr>
            <a:endParaRPr lang="es-ES" sz="2000" dirty="0" smtClean="0">
              <a:latin typeface="Calibri" pitchFamily="34" charset="0"/>
            </a:endParaRPr>
          </a:p>
          <a:p>
            <a:pPr>
              <a:buNone/>
            </a:pPr>
            <a:endParaRPr lang="es-ES" sz="2000" dirty="0" smtClean="0">
              <a:latin typeface="Calibri" pitchFamily="34" charset="0"/>
            </a:endParaRPr>
          </a:p>
          <a:p>
            <a:pPr>
              <a:buNone/>
            </a:pPr>
            <a:r>
              <a:rPr lang="es-ES" sz="2000" dirty="0" smtClean="0">
                <a:latin typeface="Calibri" pitchFamily="34" charset="0"/>
              </a:rPr>
              <a:t>Dada su importancia existe una </a:t>
            </a:r>
            <a:r>
              <a:rPr lang="es-ES" sz="2000" b="1" u="sng" dirty="0" smtClean="0">
                <a:latin typeface="Calibri" pitchFamily="34" charset="0"/>
              </a:rPr>
              <a:t>ESPECIALIDAD JURÍDICA</a:t>
            </a:r>
            <a:endParaRPr lang="es-ES" sz="2000" dirty="0" smtClean="0">
              <a:latin typeface="Calibri" pitchFamily="34" charset="0"/>
            </a:endParaRPr>
          </a:p>
          <a:p>
            <a:pPr>
              <a:buNone/>
            </a:pPr>
            <a:endParaRPr lang="es-ES" sz="2000" dirty="0" smtClean="0">
              <a:latin typeface="Calibri" pitchFamily="34" charset="0"/>
            </a:endParaRPr>
          </a:p>
          <a:p>
            <a:pPr>
              <a:buNone/>
            </a:pPr>
            <a:r>
              <a:rPr lang="es-ES" sz="2000" dirty="0" smtClean="0">
                <a:latin typeface="Calibri" pitchFamily="34" charset="0"/>
              </a:rPr>
              <a:t>El derecho de familia, el cual se encarga de penar legalmente a los</a:t>
            </a:r>
          </a:p>
          <a:p>
            <a:pPr>
              <a:buNone/>
            </a:pPr>
            <a:r>
              <a:rPr lang="es-ES" sz="2000" dirty="0" smtClean="0">
                <a:latin typeface="Calibri" pitchFamily="34" charset="0"/>
              </a:rPr>
              <a:t>progenitores que violen o no satisfagan las necesidades básicas de su grupo,</a:t>
            </a:r>
          </a:p>
          <a:p>
            <a:pPr>
              <a:buNone/>
            </a:pPr>
            <a:r>
              <a:rPr lang="es-ES" sz="2000" dirty="0" smtClean="0">
                <a:latin typeface="Calibri" pitchFamily="34" charset="0"/>
              </a:rPr>
              <a:t>también establece las necesidades de los cónyuges con sus hijos, la edad</a:t>
            </a:r>
          </a:p>
          <a:p>
            <a:pPr>
              <a:buNone/>
            </a:pPr>
            <a:r>
              <a:rPr lang="es-ES" sz="2000" dirty="0" smtClean="0">
                <a:latin typeface="Calibri" pitchFamily="34" charset="0"/>
              </a:rPr>
              <a:t>mínima matrimonial, etc.</a:t>
            </a:r>
          </a:p>
          <a:p>
            <a:pPr>
              <a:buNone/>
            </a:pPr>
            <a:endParaRPr lang="es-ES" sz="2000" dirty="0">
              <a:latin typeface="Calibri" pitchFamily="34" charset="0"/>
            </a:endParaRPr>
          </a:p>
        </p:txBody>
      </p:sp>
      <p:cxnSp>
        <p:nvCxnSpPr>
          <p:cNvPr id="5" name="4 Conector recto de flecha"/>
          <p:cNvCxnSpPr/>
          <p:nvPr/>
        </p:nvCxnSpPr>
        <p:spPr>
          <a:xfrm flipV="1">
            <a:off x="1547664" y="980728"/>
            <a:ext cx="648072" cy="28803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 name="6 Conector recto de flecha"/>
          <p:cNvCxnSpPr/>
          <p:nvPr/>
        </p:nvCxnSpPr>
        <p:spPr>
          <a:xfrm>
            <a:off x="1547664" y="1268760"/>
            <a:ext cx="72008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 name="8 Conector recto de flecha"/>
          <p:cNvCxnSpPr/>
          <p:nvPr/>
        </p:nvCxnSpPr>
        <p:spPr>
          <a:xfrm>
            <a:off x="1547664" y="1268760"/>
            <a:ext cx="648072" cy="43204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0" name="9 Flecha abajo"/>
          <p:cNvSpPr/>
          <p:nvPr/>
        </p:nvSpPr>
        <p:spPr>
          <a:xfrm>
            <a:off x="755576" y="1628800"/>
            <a:ext cx="432048" cy="79208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1" name="10 Rectángulo"/>
          <p:cNvSpPr/>
          <p:nvPr/>
        </p:nvSpPr>
        <p:spPr>
          <a:xfrm>
            <a:off x="5580112" y="2348880"/>
            <a:ext cx="2736304" cy="9361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buNone/>
            </a:pPr>
            <a:r>
              <a:rPr lang="es-ES" sz="2000" b="1" dirty="0" smtClean="0">
                <a:latin typeface="Calibri" pitchFamily="34" charset="0"/>
              </a:rPr>
              <a:t>DESADAPTACIÓN  SOCIAL                                                                                             DE LAS PERSONAS</a:t>
            </a:r>
            <a:endParaRPr lang="es-ES" sz="2000" b="1" dirty="0">
              <a:latin typeface="Calibri" pitchFamily="34" charset="0"/>
            </a:endParaRPr>
          </a:p>
        </p:txBody>
      </p:sp>
      <p:sp>
        <p:nvSpPr>
          <p:cNvPr id="12" name="11 Flecha abajo"/>
          <p:cNvSpPr/>
          <p:nvPr/>
        </p:nvSpPr>
        <p:spPr>
          <a:xfrm>
            <a:off x="4932040" y="4437112"/>
            <a:ext cx="288032" cy="28803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
          </p:nvPr>
        </p:nvSpPr>
        <p:spPr>
          <a:xfrm>
            <a:off x="457200" y="260648"/>
            <a:ext cx="8229600" cy="6194160"/>
          </a:xfrm>
        </p:spPr>
        <p:txBody>
          <a:bodyPr/>
          <a:lstStyle/>
          <a:p>
            <a:pPr lvl="1">
              <a:buNone/>
            </a:pPr>
            <a:r>
              <a:rPr lang="es-ES" sz="2400" b="1" u="sng" dirty="0" smtClean="0">
                <a:latin typeface="Calibri" pitchFamily="34" charset="0"/>
              </a:rPr>
              <a:t>Habría que evitar</a:t>
            </a:r>
          </a:p>
          <a:p>
            <a:pPr lvl="1">
              <a:buNone/>
            </a:pPr>
            <a:endParaRPr lang="es-ES" sz="2000" b="1" u="sng" dirty="0" smtClean="0">
              <a:latin typeface="Calibri" pitchFamily="34" charset="0"/>
            </a:endParaRPr>
          </a:p>
          <a:p>
            <a:pPr lvl="1"/>
            <a:r>
              <a:rPr lang="es-ES" sz="2000" dirty="0" smtClean="0">
                <a:latin typeface="Calibri" pitchFamily="34" charset="0"/>
              </a:rPr>
              <a:t>1)  Las interrupciones porque cortan el desarrollo de la entrevista y porque dan a entender que hay cosas más importantes que el hijo o la hija, lo cual frustra a los padres.</a:t>
            </a:r>
            <a:endParaRPr lang="es-ES_tradnl" sz="2000" dirty="0" smtClean="0">
              <a:latin typeface="Calibri" pitchFamily="34" charset="0"/>
            </a:endParaRPr>
          </a:p>
          <a:p>
            <a:pPr>
              <a:buNone/>
            </a:pPr>
            <a:r>
              <a:rPr lang="es-ES" sz="2000" b="1" dirty="0" smtClean="0">
                <a:latin typeface="Calibri" pitchFamily="34" charset="0"/>
              </a:rPr>
              <a:t> </a:t>
            </a:r>
            <a:endParaRPr lang="es-ES_tradnl" sz="2000" dirty="0" smtClean="0">
              <a:latin typeface="Calibri" pitchFamily="34" charset="0"/>
            </a:endParaRPr>
          </a:p>
          <a:p>
            <a:pPr lvl="1"/>
            <a:r>
              <a:rPr lang="es-ES" sz="2000" dirty="0" smtClean="0">
                <a:latin typeface="Calibri" pitchFamily="34" charset="0"/>
              </a:rPr>
              <a:t>2)  Pedir </a:t>
            </a:r>
            <a:r>
              <a:rPr lang="es-ES_tradnl" sz="2000" dirty="0" smtClean="0">
                <a:latin typeface="Calibri" pitchFamily="34" charset="0"/>
              </a:rPr>
              <a:t>que haga</a:t>
            </a:r>
            <a:r>
              <a:rPr lang="es-ES" sz="2000" dirty="0" smtClean="0">
                <a:latin typeface="Calibri" pitchFamily="34" charset="0"/>
              </a:rPr>
              <a:t>n</a:t>
            </a:r>
            <a:r>
              <a:rPr lang="es-ES_tradnl" sz="2000" dirty="0" smtClean="0">
                <a:latin typeface="Calibri" pitchFamily="34" charset="0"/>
              </a:rPr>
              <a:t> algo cuando no dispone</a:t>
            </a:r>
            <a:r>
              <a:rPr lang="es-ES" sz="2000" dirty="0" smtClean="0">
                <a:latin typeface="Calibri" pitchFamily="34" charset="0"/>
              </a:rPr>
              <a:t>n</a:t>
            </a:r>
            <a:r>
              <a:rPr lang="es-ES_tradnl" sz="2000" dirty="0" smtClean="0">
                <a:latin typeface="Calibri" pitchFamily="34" charset="0"/>
              </a:rPr>
              <a:t> de recursos </a:t>
            </a:r>
            <a:r>
              <a:rPr lang="es-ES" sz="2000" dirty="0" smtClean="0">
                <a:latin typeface="Calibri" pitchFamily="34" charset="0"/>
              </a:rPr>
              <a:t>materiales o </a:t>
            </a:r>
            <a:r>
              <a:rPr lang="es-ES_tradnl" sz="2000" dirty="0" smtClean="0">
                <a:latin typeface="Calibri" pitchFamily="34" charset="0"/>
              </a:rPr>
              <a:t>personales para llevarlo a cabo, o no coincide con sus convicciones personales</a:t>
            </a:r>
            <a:r>
              <a:rPr lang="es-ES" sz="2000" dirty="0" smtClean="0">
                <a:latin typeface="Calibri" pitchFamily="34" charset="0"/>
              </a:rPr>
              <a:t>.  </a:t>
            </a:r>
            <a:endParaRPr lang="es-ES_tradnl" sz="2000" dirty="0" smtClean="0">
              <a:latin typeface="Calibri" pitchFamily="34" charset="0"/>
            </a:endParaRPr>
          </a:p>
          <a:p>
            <a:pPr>
              <a:buNone/>
            </a:pPr>
            <a:r>
              <a:rPr lang="es-ES_tradnl" sz="2000" dirty="0" smtClean="0">
                <a:latin typeface="Calibri" pitchFamily="34" charset="0"/>
              </a:rPr>
              <a:t> </a:t>
            </a:r>
          </a:p>
          <a:p>
            <a:pPr lvl="1"/>
            <a:r>
              <a:rPr lang="es-ES" sz="2000" dirty="0" smtClean="0">
                <a:latin typeface="Calibri" pitchFamily="34" charset="0"/>
              </a:rPr>
              <a:t>3) Terminar la entrevista sin concretar lo hablado o repasar los compromisos o decisiones tomadas. </a:t>
            </a:r>
          </a:p>
          <a:p>
            <a:pPr lvl="1"/>
            <a:endParaRPr lang="es-ES" sz="2000" dirty="0" smtClean="0">
              <a:latin typeface="Calibri" pitchFamily="34" charset="0"/>
            </a:endParaRPr>
          </a:p>
          <a:p>
            <a:pPr lvl="1"/>
            <a:r>
              <a:rPr lang="es-ES_tradnl" sz="2000" dirty="0" smtClean="0">
                <a:latin typeface="Calibri" pitchFamily="34" charset="0"/>
              </a:rPr>
              <a:t>4) Informar sólo de las cosas negativas del alumno.</a:t>
            </a:r>
          </a:p>
          <a:p>
            <a:endParaRPr lang="es-ES_tradnl"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
          </p:nvPr>
        </p:nvSpPr>
        <p:spPr>
          <a:xfrm>
            <a:off x="457200" y="332656"/>
            <a:ext cx="8229600" cy="6122152"/>
          </a:xfrm>
        </p:spPr>
        <p:txBody>
          <a:bodyPr>
            <a:normAutofit fontScale="62500" lnSpcReduction="20000"/>
          </a:bodyPr>
          <a:lstStyle/>
          <a:p>
            <a:pPr>
              <a:buNone/>
            </a:pPr>
            <a:r>
              <a:rPr lang="es-ES" dirty="0" smtClean="0"/>
              <a:t>	</a:t>
            </a:r>
            <a:r>
              <a:rPr lang="es-ES" sz="3500" b="1" u="sng" dirty="0" smtClean="0">
                <a:latin typeface="Calibri" pitchFamily="34" charset="0"/>
              </a:rPr>
              <a:t>2- Reunión de padres/Inicio de curso</a:t>
            </a:r>
          </a:p>
          <a:p>
            <a:pPr>
              <a:buNone/>
            </a:pPr>
            <a:endParaRPr lang="es-ES_tradnl" sz="2900" b="1" dirty="0" smtClean="0">
              <a:latin typeface="Calibri" pitchFamily="34" charset="0"/>
            </a:endParaRPr>
          </a:p>
          <a:p>
            <a:pPr lvl="1"/>
            <a:r>
              <a:rPr lang="es-ES" sz="2900" dirty="0" smtClean="0">
                <a:latin typeface="Calibri" pitchFamily="34" charset="0"/>
              </a:rPr>
              <a:t>Promover el intercambio de opiniones y experiencias. </a:t>
            </a:r>
            <a:endParaRPr lang="es-ES_tradnl" sz="2900" dirty="0" smtClean="0">
              <a:latin typeface="Calibri" pitchFamily="34" charset="0"/>
            </a:endParaRPr>
          </a:p>
          <a:p>
            <a:pPr>
              <a:buNone/>
            </a:pPr>
            <a:r>
              <a:rPr lang="es-ES" sz="2900" dirty="0" smtClean="0">
                <a:latin typeface="Calibri" pitchFamily="34" charset="0"/>
              </a:rPr>
              <a:t> </a:t>
            </a:r>
            <a:endParaRPr lang="es-ES_tradnl" sz="2900" dirty="0" smtClean="0">
              <a:latin typeface="Calibri" pitchFamily="34" charset="0"/>
            </a:endParaRPr>
          </a:p>
          <a:p>
            <a:pPr lvl="1"/>
            <a:r>
              <a:rPr lang="es-ES" sz="2900" dirty="0" smtClean="0">
                <a:latin typeface="Calibri" pitchFamily="34" charset="0"/>
              </a:rPr>
              <a:t>No sólo transmitir informaciones, normas, objetivos, programas, etc... sino que los padres tomen una posición activa al respecto. </a:t>
            </a:r>
            <a:endParaRPr lang="es-ES_tradnl" sz="2900" dirty="0" smtClean="0">
              <a:latin typeface="Calibri" pitchFamily="34" charset="0"/>
            </a:endParaRPr>
          </a:p>
          <a:p>
            <a:pPr>
              <a:buNone/>
            </a:pPr>
            <a:r>
              <a:rPr lang="es-ES" sz="2900" dirty="0" smtClean="0">
                <a:latin typeface="Calibri" pitchFamily="34" charset="0"/>
              </a:rPr>
              <a:t> </a:t>
            </a:r>
            <a:endParaRPr lang="es-ES_tradnl" sz="2900" dirty="0" smtClean="0">
              <a:latin typeface="Calibri" pitchFamily="34" charset="0"/>
            </a:endParaRPr>
          </a:p>
          <a:p>
            <a:pPr lvl="1"/>
            <a:r>
              <a:rPr lang="es-ES" sz="2900" dirty="0" smtClean="0">
                <a:latin typeface="Calibri" pitchFamily="34" charset="0"/>
              </a:rPr>
              <a:t>Hay que informar a los padres al inicio del curso señalando lo que se espera de ellos y discutiendo sobre las dificultades de llevarlo a cabo. </a:t>
            </a:r>
            <a:endParaRPr lang="es-ES_tradnl" sz="2900" dirty="0" smtClean="0">
              <a:latin typeface="Calibri" pitchFamily="34" charset="0"/>
            </a:endParaRPr>
          </a:p>
          <a:p>
            <a:pPr>
              <a:buNone/>
            </a:pPr>
            <a:r>
              <a:rPr lang="es-ES" sz="2900" b="1" dirty="0" smtClean="0">
                <a:latin typeface="Calibri" pitchFamily="34" charset="0"/>
              </a:rPr>
              <a:t> </a:t>
            </a:r>
            <a:endParaRPr lang="es-ES_tradnl" sz="2900" dirty="0" smtClean="0">
              <a:latin typeface="Calibri" pitchFamily="34" charset="0"/>
            </a:endParaRPr>
          </a:p>
          <a:p>
            <a:pPr lvl="1"/>
            <a:r>
              <a:rPr lang="es-ES" sz="2900" dirty="0" smtClean="0">
                <a:latin typeface="Calibri" pitchFamily="34" charset="0"/>
              </a:rPr>
              <a:t>Se realizará antes del comienzo de las clases. </a:t>
            </a:r>
            <a:endParaRPr lang="es-ES_tradnl" sz="2900" dirty="0" smtClean="0">
              <a:latin typeface="Calibri" pitchFamily="34" charset="0"/>
            </a:endParaRPr>
          </a:p>
          <a:p>
            <a:pPr>
              <a:buNone/>
            </a:pPr>
            <a:r>
              <a:rPr lang="es-ES" sz="2900" dirty="0" smtClean="0">
                <a:latin typeface="Calibri" pitchFamily="34" charset="0"/>
              </a:rPr>
              <a:t> </a:t>
            </a:r>
            <a:endParaRPr lang="es-ES_tradnl" sz="2900" dirty="0" smtClean="0">
              <a:latin typeface="Calibri" pitchFamily="34" charset="0"/>
            </a:endParaRPr>
          </a:p>
          <a:p>
            <a:pPr lvl="1"/>
            <a:r>
              <a:rPr lang="es-ES" sz="2900" dirty="0" smtClean="0">
                <a:latin typeface="Calibri" pitchFamily="34" charset="0"/>
              </a:rPr>
              <a:t>Reflexionaremos sobre el Período de Adaptación y sobre el curso en general. </a:t>
            </a:r>
            <a:endParaRPr lang="es-ES_tradnl" sz="2900" dirty="0" smtClean="0">
              <a:latin typeface="Calibri" pitchFamily="34" charset="0"/>
            </a:endParaRPr>
          </a:p>
          <a:p>
            <a:pPr>
              <a:buNone/>
            </a:pPr>
            <a:r>
              <a:rPr lang="es-ES" sz="2900" dirty="0" smtClean="0">
                <a:latin typeface="Calibri" pitchFamily="34" charset="0"/>
              </a:rPr>
              <a:t> </a:t>
            </a:r>
            <a:endParaRPr lang="es-ES_tradnl" sz="2900" dirty="0" smtClean="0">
              <a:latin typeface="Calibri" pitchFamily="34" charset="0"/>
            </a:endParaRPr>
          </a:p>
          <a:p>
            <a:pPr lvl="1"/>
            <a:r>
              <a:rPr lang="es-ES" sz="2900" dirty="0" smtClean="0">
                <a:latin typeface="Calibri" pitchFamily="34" charset="0"/>
              </a:rPr>
              <a:t>Solicitaremos su colaboración en la realización de diversas tareas: salidas, talleres, actividades complementarias y extraescolares, etc.</a:t>
            </a:r>
            <a:endParaRPr lang="es-ES_tradnl" sz="2900" dirty="0" smtClean="0">
              <a:latin typeface="Calibri" pitchFamily="34" charset="0"/>
            </a:endParaRPr>
          </a:p>
          <a:p>
            <a:pPr>
              <a:buNone/>
            </a:pPr>
            <a:r>
              <a:rPr lang="es-ES" sz="2900" dirty="0" smtClean="0">
                <a:latin typeface="Calibri" pitchFamily="34" charset="0"/>
              </a:rPr>
              <a:t> </a:t>
            </a:r>
            <a:endParaRPr lang="es-ES_tradnl" sz="2900" dirty="0" smtClean="0">
              <a:latin typeface="Calibri" pitchFamily="34" charset="0"/>
            </a:endParaRPr>
          </a:p>
          <a:p>
            <a:pPr lvl="1"/>
            <a:r>
              <a:rPr lang="es-ES" sz="2900" dirty="0" smtClean="0">
                <a:latin typeface="Calibri" pitchFamily="34" charset="0"/>
              </a:rPr>
              <a:t>Realizaremos recomendaciones sobre el desayuno, la ropa más adecuada, etc.</a:t>
            </a:r>
            <a:endParaRPr lang="es-ES_tradnl" sz="2900" dirty="0" smtClean="0">
              <a:latin typeface="Calibri" pitchFamily="34" charset="0"/>
            </a:endParaRPr>
          </a:p>
          <a:p>
            <a:pPr>
              <a:buNone/>
            </a:pPr>
            <a:r>
              <a:rPr lang="es-ES" sz="2900" dirty="0" smtClean="0">
                <a:latin typeface="Calibri" pitchFamily="34" charset="0"/>
              </a:rPr>
              <a:t> </a:t>
            </a:r>
            <a:endParaRPr lang="es-ES_tradnl" sz="2900" dirty="0" smtClean="0">
              <a:latin typeface="Calibri" pitchFamily="34" charset="0"/>
            </a:endParaRPr>
          </a:p>
          <a:p>
            <a:pPr lvl="1"/>
            <a:r>
              <a:rPr lang="es-ES" sz="2900" dirty="0" smtClean="0">
                <a:latin typeface="Calibri" pitchFamily="34" charset="0"/>
              </a:rPr>
              <a:t>Repartiremos los horarios de clase y tutorías.</a:t>
            </a:r>
            <a:endParaRPr lang="es-ES_tradnl" sz="2900" dirty="0" smtClean="0">
              <a:latin typeface="Calibri" pitchFamily="34" charset="0"/>
            </a:endParaRPr>
          </a:p>
          <a:p>
            <a:endParaRPr lang="es-ES_tradnl"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67494"/>
            <a:ext cx="8229600" cy="1001266"/>
          </a:xfrm>
        </p:spPr>
        <p:txBody>
          <a:bodyPr>
            <a:normAutofit fontScale="90000"/>
          </a:bodyPr>
          <a:lstStyle/>
          <a:p>
            <a:r>
              <a:rPr lang="es-ES" sz="3200" b="1" dirty="0" smtClean="0">
                <a:latin typeface="Calibri" pitchFamily="34" charset="0"/>
              </a:rPr>
              <a:t>9. CONCLUSIONES</a:t>
            </a:r>
            <a:r>
              <a:rPr lang="es-ES_tradnl" dirty="0" smtClean="0"/>
              <a:t/>
            </a:r>
            <a:br>
              <a:rPr lang="es-ES_tradnl" dirty="0" smtClean="0"/>
            </a:br>
            <a:endParaRPr lang="es-ES_tradnl" dirty="0"/>
          </a:p>
        </p:txBody>
      </p:sp>
      <p:sp>
        <p:nvSpPr>
          <p:cNvPr id="3" name="2 Marcador de contenido"/>
          <p:cNvSpPr>
            <a:spLocks noGrp="1"/>
          </p:cNvSpPr>
          <p:nvPr>
            <p:ph sz="quarter" idx="1"/>
          </p:nvPr>
        </p:nvSpPr>
        <p:spPr>
          <a:xfrm>
            <a:off x="457200" y="980728"/>
            <a:ext cx="8229600" cy="5474080"/>
          </a:xfrm>
        </p:spPr>
        <p:txBody>
          <a:bodyPr>
            <a:normAutofit/>
          </a:bodyPr>
          <a:lstStyle/>
          <a:p>
            <a:pPr lvl="1"/>
            <a:r>
              <a:rPr lang="es-ES" sz="2200" dirty="0" smtClean="0">
                <a:latin typeface="Calibri" pitchFamily="34" charset="0"/>
              </a:rPr>
              <a:t>La familia se puede considerar la institución más importante en los primeros años de nuestra vida.</a:t>
            </a:r>
          </a:p>
          <a:p>
            <a:pPr lvl="1"/>
            <a:r>
              <a:rPr lang="es-ES" sz="2200" dirty="0" smtClean="0">
                <a:latin typeface="Calibri" pitchFamily="34" charset="0"/>
              </a:rPr>
              <a:t>Es donde empieza nuestra socialización</a:t>
            </a:r>
          </a:p>
          <a:p>
            <a:pPr lvl="1"/>
            <a:r>
              <a:rPr lang="es-ES" sz="2200" dirty="0" smtClean="0">
                <a:latin typeface="Calibri" pitchFamily="34" charset="0"/>
              </a:rPr>
              <a:t>Forma a los individuos desde pequeños adquiriendo valores y aprendiendo a adaptarnos en nuestra cultura y sociedad.</a:t>
            </a:r>
            <a:endParaRPr lang="es-ES_tradnl" sz="2200" dirty="0" smtClean="0">
              <a:latin typeface="Calibri" pitchFamily="34" charset="0"/>
            </a:endParaRPr>
          </a:p>
          <a:p>
            <a:pPr lvl="1"/>
            <a:r>
              <a:rPr lang="es-ES" sz="2200" dirty="0" smtClean="0">
                <a:latin typeface="Calibri" pitchFamily="34" charset="0"/>
              </a:rPr>
              <a:t>La escuela ayuda a reforzar valores y muchas veces introducen otros nuevos.</a:t>
            </a:r>
            <a:endParaRPr lang="es-ES_tradnl" sz="2200" dirty="0" smtClean="0">
              <a:latin typeface="Calibri" pitchFamily="34" charset="0"/>
            </a:endParaRPr>
          </a:p>
          <a:p>
            <a:pPr lvl="1"/>
            <a:r>
              <a:rPr lang="es-ES" sz="2200" dirty="0" smtClean="0">
                <a:latin typeface="Calibri" pitchFamily="34" charset="0"/>
              </a:rPr>
              <a:t>No es fácil el papel de los cabeza de familia, pues su educación y comportamiento transmitido influye directamente sobre los demás miembros.</a:t>
            </a:r>
            <a:endParaRPr lang="es-ES_tradnl" sz="2200" dirty="0" smtClean="0">
              <a:latin typeface="Calibri" pitchFamily="34" charset="0"/>
            </a:endParaRPr>
          </a:p>
          <a:p>
            <a:pPr lvl="1"/>
            <a:r>
              <a:rPr lang="es-ES" sz="2200" dirty="0" smtClean="0">
                <a:latin typeface="Calibri" pitchFamily="34" charset="0"/>
              </a:rPr>
              <a:t>Familia y escuela han de trabajar unidas para conseguir la mejor educación para el alumno.</a:t>
            </a:r>
            <a:endParaRPr lang="es-ES_tradnl" sz="2200" dirty="0">
              <a:latin typeface="Calibri"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67494"/>
            <a:ext cx="8229600" cy="1217290"/>
          </a:xfrm>
        </p:spPr>
        <p:txBody>
          <a:bodyPr>
            <a:normAutofit/>
          </a:bodyPr>
          <a:lstStyle/>
          <a:p>
            <a:pPr algn="ctr"/>
            <a:r>
              <a:rPr lang="es-ES" sz="3200" b="1" dirty="0" smtClean="0">
                <a:effectLst/>
                <a:latin typeface="Calibri" pitchFamily="34" charset="0"/>
              </a:rPr>
              <a:t>2. MECANISMOS EN EL PROCESO SOCIALIZADOR</a:t>
            </a:r>
            <a:endParaRPr lang="es-ES" sz="3200" b="1" dirty="0">
              <a:effectLst/>
              <a:latin typeface="Calibri" pitchFamily="34" charset="0"/>
            </a:endParaRPr>
          </a:p>
        </p:txBody>
      </p:sp>
      <p:sp>
        <p:nvSpPr>
          <p:cNvPr id="3" name="2 Marcador de contenido"/>
          <p:cNvSpPr>
            <a:spLocks noGrp="1"/>
          </p:cNvSpPr>
          <p:nvPr>
            <p:ph sz="quarter" idx="1"/>
          </p:nvPr>
        </p:nvSpPr>
        <p:spPr>
          <a:xfrm>
            <a:off x="457200" y="1628800"/>
            <a:ext cx="8229600" cy="4826008"/>
          </a:xfrm>
        </p:spPr>
        <p:txBody>
          <a:bodyPr>
            <a:normAutofit fontScale="70000" lnSpcReduction="20000"/>
          </a:bodyPr>
          <a:lstStyle/>
          <a:p>
            <a:pPr>
              <a:buNone/>
            </a:pPr>
            <a:r>
              <a:rPr lang="es-ES" dirty="0" smtClean="0">
                <a:latin typeface="Calibri" pitchFamily="34" charset="0"/>
              </a:rPr>
              <a:t>Los mecanismos que la familia emplea en dicho proceso socializador son: </a:t>
            </a:r>
          </a:p>
          <a:p>
            <a:pPr>
              <a:buNone/>
            </a:pPr>
            <a:endParaRPr lang="es-ES" dirty="0" smtClean="0">
              <a:latin typeface="Calibri" pitchFamily="34" charset="0"/>
            </a:endParaRPr>
          </a:p>
          <a:p>
            <a:pPr lvl="0"/>
            <a:r>
              <a:rPr lang="es-ES" u="sng" dirty="0" smtClean="0">
                <a:latin typeface="Calibri" pitchFamily="34" charset="0"/>
              </a:rPr>
              <a:t>Sistema de Interacción:</a:t>
            </a:r>
            <a:r>
              <a:rPr lang="es-ES" dirty="0" smtClean="0">
                <a:latin typeface="Calibri" pitchFamily="34" charset="0"/>
              </a:rPr>
              <a:t> el niño incorpora valores, normas, sentimientos... a través de la interacción que realiza con la familia, conociendo las expectativas de sus distintos miembros. </a:t>
            </a:r>
          </a:p>
          <a:p>
            <a:pPr lvl="0"/>
            <a:r>
              <a:rPr lang="es-ES" u="sng" dirty="0" smtClean="0">
                <a:latin typeface="Calibri" pitchFamily="34" charset="0"/>
              </a:rPr>
              <a:t>Relaciones Afectivas</a:t>
            </a:r>
            <a:r>
              <a:rPr lang="es-ES" dirty="0" smtClean="0">
                <a:latin typeface="Calibri" pitchFamily="34" charset="0"/>
              </a:rPr>
              <a:t>: en las que aparecerán conflictos (celos, envidias, frustraciones...) y cuyo modo de resolverlos ayudarán a la socialización. </a:t>
            </a:r>
          </a:p>
          <a:p>
            <a:pPr lvl="0"/>
            <a:r>
              <a:rPr lang="es-ES" u="sng" dirty="0" smtClean="0">
                <a:latin typeface="Calibri" pitchFamily="34" charset="0"/>
              </a:rPr>
              <a:t>Modelo</a:t>
            </a:r>
            <a:r>
              <a:rPr lang="es-ES" dirty="0" smtClean="0">
                <a:latin typeface="Calibri" pitchFamily="34" charset="0"/>
              </a:rPr>
              <a:t>: la familia actúa como modelo, especialmente los padres, y el niño va incorporando a su personalidad aquellas pautas y conductas que percibe en los demás, principalmente en los más cercanos. </a:t>
            </a:r>
          </a:p>
          <a:p>
            <a:pPr lvl="0"/>
            <a:r>
              <a:rPr lang="es-ES" u="sng" dirty="0" smtClean="0">
                <a:latin typeface="Calibri" pitchFamily="34" charset="0"/>
              </a:rPr>
              <a:t>Recompensas y Castigos:</a:t>
            </a:r>
            <a:r>
              <a:rPr lang="es-ES" dirty="0" smtClean="0">
                <a:latin typeface="Calibri" pitchFamily="34" charset="0"/>
              </a:rPr>
              <a:t> por medio de los cuales también se conforma el comportamiento de los hijos. </a:t>
            </a:r>
          </a:p>
          <a:p>
            <a:pPr lvl="0"/>
            <a:r>
              <a:rPr lang="es-ES" u="sng" dirty="0" smtClean="0">
                <a:latin typeface="Calibri" pitchFamily="34" charset="0"/>
              </a:rPr>
              <a:t>Definición de situaciones y estatus sociales</a:t>
            </a:r>
            <a:r>
              <a:rPr lang="es-ES" dirty="0" smtClean="0">
                <a:latin typeface="Calibri" pitchFamily="34" charset="0"/>
              </a:rPr>
              <a:t>: por ejemplo en el contenido de un regalo (una muñeca) se suele subrayar una situación o estatus social (feminidad). </a:t>
            </a:r>
          </a:p>
          <a:p>
            <a:pPr lvl="0"/>
            <a:r>
              <a:rPr lang="es-ES" u="sng" dirty="0" smtClean="0">
                <a:latin typeface="Calibri" pitchFamily="34" charset="0"/>
              </a:rPr>
              <a:t>Filtro</a:t>
            </a:r>
            <a:r>
              <a:rPr lang="es-ES" dirty="0" smtClean="0">
                <a:latin typeface="Calibri" pitchFamily="34" charset="0"/>
              </a:rPr>
              <a:t>: ya que es la familia quien decide cuándo se incorpora al sistema escolar, el tipo de escuela a la que asistirá, los programas de T.V. que verá... </a:t>
            </a:r>
          </a:p>
          <a:p>
            <a:pPr>
              <a:buNone/>
            </a:pPr>
            <a:endParaRPr lang="es-E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
          </p:nvPr>
        </p:nvSpPr>
        <p:spPr>
          <a:xfrm>
            <a:off x="467544" y="476672"/>
            <a:ext cx="8229600" cy="5690104"/>
          </a:xfrm>
        </p:spPr>
        <p:txBody>
          <a:bodyPr>
            <a:normAutofit fontScale="92500" lnSpcReduction="20000"/>
          </a:bodyPr>
          <a:lstStyle/>
          <a:p>
            <a:pPr algn="ctr">
              <a:buNone/>
            </a:pPr>
            <a:r>
              <a:rPr lang="es-ES" sz="2600" dirty="0" smtClean="0">
                <a:latin typeface="Calibri" pitchFamily="34" charset="0"/>
              </a:rPr>
              <a:t>A la hora de aplicar estos mecanismos</a:t>
            </a:r>
          </a:p>
          <a:p>
            <a:pPr algn="ctr">
              <a:buNone/>
            </a:pPr>
            <a:endParaRPr lang="es-ES" sz="2600" dirty="0" smtClean="0">
              <a:latin typeface="Calibri" pitchFamily="34" charset="0"/>
            </a:endParaRPr>
          </a:p>
          <a:p>
            <a:pPr algn="ctr">
              <a:buNone/>
            </a:pPr>
            <a:endParaRPr lang="es-ES" sz="2600" dirty="0" smtClean="0">
              <a:latin typeface="Calibri" pitchFamily="34" charset="0"/>
            </a:endParaRPr>
          </a:p>
          <a:p>
            <a:pPr algn="ctr">
              <a:buNone/>
            </a:pPr>
            <a:r>
              <a:rPr lang="es-ES" sz="2600" dirty="0" smtClean="0">
                <a:latin typeface="Calibri" pitchFamily="34" charset="0"/>
              </a:rPr>
              <a:t>La familia se puede encontrar con un dilema respecto al</a:t>
            </a:r>
          </a:p>
          <a:p>
            <a:pPr algn="ctr">
              <a:buNone/>
            </a:pPr>
            <a:r>
              <a:rPr lang="es-ES" sz="2600" dirty="0" smtClean="0">
                <a:latin typeface="Calibri" pitchFamily="34" charset="0"/>
              </a:rPr>
              <a:t>sistema de valores que predomina en la sociedad y los</a:t>
            </a:r>
          </a:p>
          <a:p>
            <a:pPr algn="ctr">
              <a:buNone/>
            </a:pPr>
            <a:r>
              <a:rPr lang="es-ES" sz="2600" dirty="0" smtClean="0">
                <a:latin typeface="Calibri" pitchFamily="34" charset="0"/>
              </a:rPr>
              <a:t>valores propios de su generación. </a:t>
            </a:r>
          </a:p>
          <a:p>
            <a:pPr>
              <a:buNone/>
            </a:pPr>
            <a:endParaRPr lang="es-ES" sz="2600" dirty="0" smtClean="0">
              <a:latin typeface="Calibri" pitchFamily="34" charset="0"/>
            </a:endParaRPr>
          </a:p>
          <a:p>
            <a:pPr>
              <a:buNone/>
            </a:pPr>
            <a:endParaRPr lang="es-ES" sz="2600" dirty="0" smtClean="0">
              <a:latin typeface="Calibri" pitchFamily="34" charset="0"/>
            </a:endParaRPr>
          </a:p>
          <a:p>
            <a:pPr>
              <a:buNone/>
            </a:pPr>
            <a:r>
              <a:rPr lang="es-ES" sz="2600" dirty="0" smtClean="0">
                <a:latin typeface="Calibri" pitchFamily="34" charset="0"/>
              </a:rPr>
              <a:t>Para enfrentarse a dicho dilema, existen tres formas</a:t>
            </a:r>
          </a:p>
          <a:p>
            <a:pPr>
              <a:buNone/>
            </a:pPr>
            <a:r>
              <a:rPr lang="es-ES" sz="2600" dirty="0" smtClean="0">
                <a:latin typeface="Calibri" pitchFamily="34" charset="0"/>
              </a:rPr>
              <a:t>posibles de respuesta: </a:t>
            </a:r>
          </a:p>
          <a:p>
            <a:pPr lvl="0"/>
            <a:r>
              <a:rPr lang="es-ES" sz="2600" u="sng" dirty="0" smtClean="0">
                <a:latin typeface="Calibri" pitchFamily="34" charset="0"/>
              </a:rPr>
              <a:t>Absentismo educativo</a:t>
            </a:r>
            <a:r>
              <a:rPr lang="es-ES" sz="2600" dirty="0" smtClean="0">
                <a:latin typeface="Calibri" pitchFamily="34" charset="0"/>
              </a:rPr>
              <a:t>: cuando los padres se sienten impotentes ante los nuevos cambios sociales. </a:t>
            </a:r>
          </a:p>
          <a:p>
            <a:pPr lvl="0"/>
            <a:r>
              <a:rPr lang="es-ES" sz="2600" u="sng" dirty="0" smtClean="0">
                <a:latin typeface="Calibri" pitchFamily="34" charset="0"/>
              </a:rPr>
              <a:t>Pseudomodernización</a:t>
            </a:r>
            <a:r>
              <a:rPr lang="es-ES" sz="2600" dirty="0" smtClean="0">
                <a:latin typeface="Calibri" pitchFamily="34" charset="0"/>
              </a:rPr>
              <a:t>: cuando sin alterar sus propios valores, siguen torpemente las modas. </a:t>
            </a:r>
          </a:p>
          <a:p>
            <a:pPr lvl="0"/>
            <a:r>
              <a:rPr lang="es-ES" sz="2600" u="sng" dirty="0" smtClean="0">
                <a:latin typeface="Calibri" pitchFamily="34" charset="0"/>
              </a:rPr>
              <a:t>Convertirse realmente:</a:t>
            </a:r>
            <a:r>
              <a:rPr lang="es-ES" sz="2600" dirty="0" smtClean="0">
                <a:latin typeface="Calibri" pitchFamily="34" charset="0"/>
              </a:rPr>
              <a:t> cuando se aceptan los nuevos valores. </a:t>
            </a:r>
          </a:p>
          <a:p>
            <a:pPr>
              <a:buNone/>
            </a:pPr>
            <a:endParaRPr lang="es-ES" dirty="0" smtClean="0"/>
          </a:p>
          <a:p>
            <a:pPr>
              <a:buNone/>
            </a:pPr>
            <a:endParaRPr lang="es-ES" dirty="0"/>
          </a:p>
        </p:txBody>
      </p:sp>
      <p:sp>
        <p:nvSpPr>
          <p:cNvPr id="4" name="3 Flecha abajo"/>
          <p:cNvSpPr/>
          <p:nvPr/>
        </p:nvSpPr>
        <p:spPr>
          <a:xfrm>
            <a:off x="4355976" y="1052736"/>
            <a:ext cx="504056" cy="43204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
          </p:nvPr>
        </p:nvSpPr>
        <p:spPr>
          <a:xfrm>
            <a:off x="457200" y="548680"/>
            <a:ext cx="8229600" cy="5906128"/>
          </a:xfrm>
        </p:spPr>
        <p:txBody>
          <a:bodyPr>
            <a:normAutofit fontScale="47500" lnSpcReduction="20000"/>
          </a:bodyPr>
          <a:lstStyle/>
          <a:p>
            <a:pPr>
              <a:buNone/>
            </a:pPr>
            <a:r>
              <a:rPr lang="es-ES" sz="3400" dirty="0" smtClean="0">
                <a:latin typeface="Calibri" pitchFamily="34" charset="0"/>
              </a:rPr>
              <a:t>Otras </a:t>
            </a:r>
            <a:r>
              <a:rPr lang="es-ES" sz="3400" b="1" dirty="0" smtClean="0">
                <a:latin typeface="Calibri" pitchFamily="34" charset="0"/>
              </a:rPr>
              <a:t>características </a:t>
            </a:r>
            <a:r>
              <a:rPr lang="es-ES" sz="3400" dirty="0" smtClean="0">
                <a:latin typeface="Calibri" pitchFamily="34" charset="0"/>
              </a:rPr>
              <a:t>o </a:t>
            </a:r>
            <a:r>
              <a:rPr lang="es-ES" sz="3400" b="1" dirty="0" smtClean="0">
                <a:latin typeface="Calibri" pitchFamily="34" charset="0"/>
              </a:rPr>
              <a:t>circunstancias </a:t>
            </a:r>
            <a:r>
              <a:rPr lang="es-ES" sz="3400" dirty="0" smtClean="0">
                <a:latin typeface="Calibri" pitchFamily="34" charset="0"/>
              </a:rPr>
              <a:t>familiares que influyen en la socialización de los hijos son: </a:t>
            </a:r>
          </a:p>
          <a:p>
            <a:pPr>
              <a:buNone/>
            </a:pPr>
            <a:endParaRPr lang="es-ES" sz="3400" dirty="0" smtClean="0">
              <a:latin typeface="Calibri" pitchFamily="34" charset="0"/>
            </a:endParaRPr>
          </a:p>
          <a:p>
            <a:r>
              <a:rPr lang="es-ES" sz="3400" dirty="0" smtClean="0">
                <a:latin typeface="Calibri" pitchFamily="34" charset="0"/>
              </a:rPr>
              <a:t>Vivir en un </a:t>
            </a:r>
            <a:r>
              <a:rPr lang="es-ES" sz="3400" u="sng" dirty="0" smtClean="0">
                <a:latin typeface="Calibri" pitchFamily="34" charset="0"/>
              </a:rPr>
              <a:t>ambiente rural o urbano</a:t>
            </a:r>
            <a:r>
              <a:rPr lang="es-ES" sz="3400" dirty="0" smtClean="0">
                <a:latin typeface="Calibri" pitchFamily="34" charset="0"/>
              </a:rPr>
              <a:t>: hecho muy influyente en aspectos como el estrés, la agresividad... que se da hoy día. </a:t>
            </a:r>
          </a:p>
          <a:p>
            <a:pPr>
              <a:buNone/>
            </a:pPr>
            <a:endParaRPr lang="es-ES" sz="3400" dirty="0" smtClean="0">
              <a:latin typeface="Calibri" pitchFamily="34" charset="0"/>
            </a:endParaRPr>
          </a:p>
          <a:p>
            <a:r>
              <a:rPr lang="es-ES" sz="3400" u="sng" dirty="0" smtClean="0">
                <a:latin typeface="Calibri" pitchFamily="34" charset="0"/>
              </a:rPr>
              <a:t>Ambiente socioeconómico y sociocultural</a:t>
            </a:r>
            <a:r>
              <a:rPr lang="es-ES" sz="3400" dirty="0" smtClean="0">
                <a:latin typeface="Calibri" pitchFamily="34" charset="0"/>
              </a:rPr>
              <a:t>: dándose importantes diferencias respecto a la autoridad que se ejerza, al código lingüístico que se utilice, a los hábitos que se inculquen... </a:t>
            </a:r>
          </a:p>
          <a:p>
            <a:pPr>
              <a:buNone/>
            </a:pPr>
            <a:endParaRPr lang="es-ES" sz="3400" dirty="0" smtClean="0">
              <a:latin typeface="Calibri" pitchFamily="34" charset="0"/>
            </a:endParaRPr>
          </a:p>
          <a:p>
            <a:r>
              <a:rPr lang="es-ES" sz="3400" u="sng" dirty="0" smtClean="0">
                <a:latin typeface="Calibri" pitchFamily="34" charset="0"/>
              </a:rPr>
              <a:t>Desestructuración familiar</a:t>
            </a:r>
            <a:r>
              <a:rPr lang="es-ES" sz="3400" dirty="0" smtClean="0">
                <a:latin typeface="Calibri" pitchFamily="34" charset="0"/>
              </a:rPr>
              <a:t>: situaciones de abandono, padres alcohólicos, maltrato..., donde los hijos son las víctimas inocentes de dichas situaciones, pudiendo desencadenar en problemas posteriores como la delincuencia juvenil… </a:t>
            </a:r>
          </a:p>
          <a:p>
            <a:pPr>
              <a:buNone/>
            </a:pPr>
            <a:endParaRPr lang="es-ES" sz="3400" dirty="0" smtClean="0">
              <a:latin typeface="Calibri" pitchFamily="34" charset="0"/>
            </a:endParaRPr>
          </a:p>
          <a:p>
            <a:r>
              <a:rPr lang="es-ES" sz="3400" u="sng" dirty="0" smtClean="0">
                <a:latin typeface="Calibri" pitchFamily="34" charset="0"/>
              </a:rPr>
              <a:t>Tipo de familia y número de hermanos</a:t>
            </a:r>
            <a:r>
              <a:rPr lang="es-ES" sz="3400" dirty="0" smtClean="0">
                <a:latin typeface="Calibri" pitchFamily="34" charset="0"/>
              </a:rPr>
              <a:t>: actualmente se da la llamada familia "nuclear", muy distinta de la conocida por familia "tradicional“. Por otro lado, la relación con los hermanos, provocará inevitablemente conflictos.</a:t>
            </a:r>
          </a:p>
          <a:p>
            <a:pPr>
              <a:buNone/>
            </a:pPr>
            <a:endParaRPr lang="es-ES" sz="3400" dirty="0" smtClean="0">
              <a:latin typeface="Calibri" pitchFamily="34" charset="0"/>
            </a:endParaRPr>
          </a:p>
          <a:p>
            <a:pPr>
              <a:buNone/>
            </a:pPr>
            <a:r>
              <a:rPr lang="es-ES" sz="3400" dirty="0" smtClean="0">
                <a:latin typeface="Calibri" pitchFamily="34" charset="0"/>
              </a:rPr>
              <a:t>					      Autoritarios</a:t>
            </a:r>
          </a:p>
          <a:p>
            <a:r>
              <a:rPr lang="es-ES" sz="3400" u="sng" dirty="0" smtClean="0">
                <a:latin typeface="Calibri" pitchFamily="34" charset="0"/>
              </a:rPr>
              <a:t>Tipo de Autoridad de los padres</a:t>
            </a:r>
            <a:r>
              <a:rPr lang="es-ES" sz="3400" dirty="0" smtClean="0">
                <a:latin typeface="Calibri" pitchFamily="34" charset="0"/>
              </a:rPr>
              <a:t>:	      Permisivos</a:t>
            </a:r>
          </a:p>
          <a:p>
            <a:pPr>
              <a:buNone/>
            </a:pPr>
            <a:r>
              <a:rPr lang="es-ES" sz="3400" dirty="0" smtClean="0">
                <a:latin typeface="Calibri" pitchFamily="34" charset="0"/>
              </a:rPr>
              <a:t>					      Democráticos</a:t>
            </a:r>
          </a:p>
          <a:p>
            <a:pPr lvl="4"/>
            <a:endParaRPr lang="es-ES" dirty="0" smtClean="0">
              <a:latin typeface="Calibri" pitchFamily="34" charset="0"/>
            </a:endParaRPr>
          </a:p>
          <a:p>
            <a:pPr>
              <a:buNone/>
            </a:pPr>
            <a:endParaRPr lang="es-ES" sz="3400" dirty="0" smtClean="0">
              <a:latin typeface="Calibri" pitchFamily="34" charset="0"/>
            </a:endParaRPr>
          </a:p>
          <a:p>
            <a:r>
              <a:rPr lang="es-ES" sz="3400" u="sng" dirty="0" smtClean="0">
                <a:latin typeface="Calibri" pitchFamily="34" charset="0"/>
              </a:rPr>
              <a:t>Otras características familiares</a:t>
            </a:r>
            <a:r>
              <a:rPr lang="es-ES" sz="3400" dirty="0" smtClean="0">
                <a:latin typeface="Calibri" pitchFamily="34" charset="0"/>
              </a:rPr>
              <a:t>: trabajo de los padres, nivel de estudios, tipo de vivienda... </a:t>
            </a:r>
          </a:p>
          <a:p>
            <a:pPr>
              <a:buNone/>
            </a:pPr>
            <a:endParaRPr lang="es-ES" dirty="0" smtClean="0"/>
          </a:p>
          <a:p>
            <a:pPr>
              <a:buNone/>
            </a:pPr>
            <a:endParaRPr lang="es-ES" dirty="0"/>
          </a:p>
        </p:txBody>
      </p:sp>
      <p:cxnSp>
        <p:nvCxnSpPr>
          <p:cNvPr id="5" name="4 Conector recto de flecha"/>
          <p:cNvCxnSpPr/>
          <p:nvPr/>
        </p:nvCxnSpPr>
        <p:spPr>
          <a:xfrm flipV="1">
            <a:off x="3923928" y="4293096"/>
            <a:ext cx="432048" cy="28803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 name="6 Conector recto de flecha"/>
          <p:cNvCxnSpPr/>
          <p:nvPr/>
        </p:nvCxnSpPr>
        <p:spPr>
          <a:xfrm>
            <a:off x="3923928" y="4581128"/>
            <a:ext cx="504056"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 name="8 Conector recto de flecha"/>
          <p:cNvCxnSpPr/>
          <p:nvPr/>
        </p:nvCxnSpPr>
        <p:spPr>
          <a:xfrm>
            <a:off x="3923928" y="4581128"/>
            <a:ext cx="432048" cy="21602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116632"/>
            <a:ext cx="8229600" cy="1001266"/>
          </a:xfrm>
        </p:spPr>
        <p:txBody>
          <a:bodyPr>
            <a:normAutofit/>
          </a:bodyPr>
          <a:lstStyle/>
          <a:p>
            <a:pPr algn="ctr"/>
            <a:r>
              <a:rPr lang="es-ES" sz="3200" b="1" dirty="0" smtClean="0">
                <a:latin typeface="Calibri" pitchFamily="34" charset="0"/>
              </a:rPr>
              <a:t>3. TIPOS DE FAMILIA</a:t>
            </a:r>
            <a:endParaRPr lang="es-ES" sz="3200" b="1" dirty="0">
              <a:latin typeface="Calibri" pitchFamily="34" charset="0"/>
            </a:endParaRPr>
          </a:p>
        </p:txBody>
      </p:sp>
      <p:sp>
        <p:nvSpPr>
          <p:cNvPr id="3" name="2 Marcador de contenido"/>
          <p:cNvSpPr>
            <a:spLocks noGrp="1"/>
          </p:cNvSpPr>
          <p:nvPr>
            <p:ph sz="quarter" idx="1"/>
          </p:nvPr>
        </p:nvSpPr>
        <p:spPr>
          <a:xfrm>
            <a:off x="683568" y="2204864"/>
            <a:ext cx="8229600" cy="3096344"/>
          </a:xfrm>
        </p:spPr>
        <p:txBody>
          <a:bodyPr/>
          <a:lstStyle/>
          <a:p>
            <a:pPr>
              <a:buNone/>
            </a:pPr>
            <a:r>
              <a:rPr lang="es-ES" dirty="0" smtClean="0">
                <a:latin typeface="Calibri" pitchFamily="34" charset="0"/>
              </a:rPr>
              <a:t>          Término familia                </a:t>
            </a:r>
            <a:r>
              <a:rPr lang="es-ES" u="sng" dirty="0" smtClean="0">
                <a:latin typeface="Calibri" pitchFamily="34" charset="0"/>
              </a:rPr>
              <a:t>FAMILIA NUCLEAR</a:t>
            </a:r>
          </a:p>
          <a:p>
            <a:pPr>
              <a:buNone/>
            </a:pPr>
            <a:r>
              <a:rPr lang="es-ES" dirty="0" smtClean="0">
                <a:latin typeface="Calibri" pitchFamily="34" charset="0"/>
              </a:rPr>
              <a:t>                                                 (padres, madres e hijos)</a:t>
            </a:r>
          </a:p>
          <a:p>
            <a:pPr>
              <a:buNone/>
            </a:pPr>
            <a:endParaRPr lang="es-ES" dirty="0" smtClean="0">
              <a:latin typeface="Calibri" pitchFamily="34" charset="0"/>
            </a:endParaRPr>
          </a:p>
          <a:p>
            <a:pPr>
              <a:buNone/>
            </a:pPr>
            <a:endParaRPr lang="es-ES" dirty="0">
              <a:latin typeface="Calibri" pitchFamily="34" charset="0"/>
            </a:endParaRPr>
          </a:p>
        </p:txBody>
      </p:sp>
      <p:sp>
        <p:nvSpPr>
          <p:cNvPr id="4" name="3 Flecha derecha"/>
          <p:cNvSpPr/>
          <p:nvPr/>
        </p:nvSpPr>
        <p:spPr>
          <a:xfrm>
            <a:off x="3851920" y="2348880"/>
            <a:ext cx="936104" cy="2880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l">
  <a:themeElements>
    <a:clrScheme name="Concurrencia">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ivil">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vil">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306</TotalTime>
  <Words>3372</Words>
  <Application>Microsoft Office PowerPoint</Application>
  <PresentationFormat>Presentación en pantalla (4:3)</PresentationFormat>
  <Paragraphs>465</Paragraphs>
  <Slides>52</Slides>
  <Notes>0</Notes>
  <HiddenSlides>0</HiddenSlides>
  <MMClips>0</MMClips>
  <ScaleCrop>false</ScaleCrop>
  <HeadingPairs>
    <vt:vector size="4" baseType="variant">
      <vt:variant>
        <vt:lpstr>Tema</vt:lpstr>
      </vt:variant>
      <vt:variant>
        <vt:i4>1</vt:i4>
      </vt:variant>
      <vt:variant>
        <vt:lpstr>Títulos de diapositiva</vt:lpstr>
      </vt:variant>
      <vt:variant>
        <vt:i4>52</vt:i4>
      </vt:variant>
    </vt:vector>
  </HeadingPairs>
  <TitlesOfParts>
    <vt:vector size="53" baseType="lpstr">
      <vt:lpstr>Civil</vt:lpstr>
      <vt:lpstr>FAMILIA  Y  EDUCACIÓN</vt:lpstr>
      <vt:lpstr>1. LA FAMILIA COMO INSTITUCIÓN SOCIALIZADORA</vt:lpstr>
      <vt:lpstr>Presentación de PowerPoint</vt:lpstr>
      <vt:lpstr>Presentación de PowerPoint</vt:lpstr>
      <vt:lpstr>Presentación de PowerPoint</vt:lpstr>
      <vt:lpstr>2. MECANISMOS EN EL PROCESO SOCIALIZADOR</vt:lpstr>
      <vt:lpstr>Presentación de PowerPoint</vt:lpstr>
      <vt:lpstr>Presentación de PowerPoint</vt:lpstr>
      <vt:lpstr>3. TIPOS DE FAMILIA</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4.FUNCIONES DE LA FAMILIA </vt:lpstr>
      <vt:lpstr>- Información:</vt:lpstr>
      <vt:lpstr>- Participación: </vt:lpstr>
      <vt:lpstr>-Formación: </vt:lpstr>
      <vt:lpstr>Una de las características que distingue a la familia es su capacidad de integrar muchas funciones en una única fórmula de convivencia. Estas son: </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5.CARACTERÍSTICAS QUE INFLUYEN EN LA SOCIALIZACIÓN DE LOS HIJOS. </vt:lpstr>
      <vt:lpstr>Presentación de PowerPoint</vt:lpstr>
      <vt:lpstr>Presentación de PowerPoint</vt:lpstr>
      <vt:lpstr>6. PAPEL DIFERENCIADO ENTRE EL PADRE Y LA MADRE </vt:lpstr>
      <vt:lpstr>Presentación de PowerPoint</vt:lpstr>
      <vt:lpstr>Presentación de PowerPoint</vt:lpstr>
      <vt:lpstr>7. EVOLUCIÓN DE LA FAMILIA Y DE SUS RELACIONES CON LA ESCUELA. </vt:lpstr>
      <vt:lpstr>Presentación de PowerPoint</vt:lpstr>
      <vt:lpstr>8. RELACIÓN FAMILIA-ESCUELA </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9. CONCLUSIONES </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FAMILIA  Y  EDUCACIÓN</dc:title>
  <dc:creator>Diana</dc:creator>
  <cp:lastModifiedBy>karina</cp:lastModifiedBy>
  <cp:revision>63</cp:revision>
  <dcterms:created xsi:type="dcterms:W3CDTF">2011-05-19T05:08:04Z</dcterms:created>
  <dcterms:modified xsi:type="dcterms:W3CDTF">2014-06-08T20:04:52Z</dcterms:modified>
</cp:coreProperties>
</file>