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2" r:id="rId8"/>
    <p:sldId id="263" r:id="rId9"/>
    <p:sldId id="267" r:id="rId10"/>
    <p:sldId id="268" r:id="rId11"/>
    <p:sldId id="269" r:id="rId12"/>
    <p:sldId id="264" r:id="rId13"/>
    <p:sldId id="265" r:id="rId14"/>
    <p:sldId id="266" r:id="rId15"/>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12" y="-1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1863779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4154616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31497796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2644012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2639007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1459609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1491222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124992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2400121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3024198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DB99257-4D2C-45C4-8534-61FADF1FA06C}" type="datetimeFigureOut">
              <a:rPr lang="es-PE" smtClean="0"/>
              <a:t>08/06/2014</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C4710897-1FC8-45BC-A7B5-8E9E9580E02B}" type="slidenum">
              <a:rPr lang="es-PE" smtClean="0"/>
              <a:t>‹Nº›</a:t>
            </a:fld>
            <a:endParaRPr lang="es-PE"/>
          </a:p>
        </p:txBody>
      </p:sp>
    </p:spTree>
    <p:extLst>
      <p:ext uri="{BB962C8B-B14F-4D97-AF65-F5344CB8AC3E}">
        <p14:creationId xmlns:p14="http://schemas.microsoft.com/office/powerpoint/2010/main" val="2351211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B99257-4D2C-45C4-8534-61FADF1FA06C}" type="datetimeFigureOut">
              <a:rPr lang="es-PE" smtClean="0"/>
              <a:t>08/06/2014</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710897-1FC8-45BC-A7B5-8E9E9580E02B}" type="slidenum">
              <a:rPr lang="es-PE" smtClean="0"/>
              <a:t>‹Nº›</a:t>
            </a:fld>
            <a:endParaRPr lang="es-PE"/>
          </a:p>
        </p:txBody>
      </p:sp>
    </p:spTree>
    <p:extLst>
      <p:ext uri="{BB962C8B-B14F-4D97-AF65-F5344CB8AC3E}">
        <p14:creationId xmlns:p14="http://schemas.microsoft.com/office/powerpoint/2010/main" val="10038541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8.jpeg"/><Relationship Id="rId3" Type="http://schemas.openxmlformats.org/officeDocument/2006/relationships/image" Target="../media/image23.jpeg"/><Relationship Id="rId7" Type="http://schemas.openxmlformats.org/officeDocument/2006/relationships/image" Target="../media/image27.jpeg"/><Relationship Id="rId2" Type="http://schemas.openxmlformats.org/officeDocument/2006/relationships/image" Target="../media/image22.jpeg"/><Relationship Id="rId1" Type="http://schemas.openxmlformats.org/officeDocument/2006/relationships/slideLayout" Target="../slideLayouts/slideLayout2.xml"/><Relationship Id="rId6" Type="http://schemas.openxmlformats.org/officeDocument/2006/relationships/image" Target="../media/image26.jpeg"/><Relationship Id="rId11" Type="http://schemas.openxmlformats.org/officeDocument/2006/relationships/image" Target="../media/image31.jpeg"/><Relationship Id="rId5" Type="http://schemas.openxmlformats.org/officeDocument/2006/relationships/image" Target="../media/image25.jpeg"/><Relationship Id="rId10" Type="http://schemas.openxmlformats.org/officeDocument/2006/relationships/image" Target="../media/image30.jpeg"/><Relationship Id="rId4" Type="http://schemas.openxmlformats.org/officeDocument/2006/relationships/image" Target="../media/image24.jpeg"/><Relationship Id="rId9" Type="http://schemas.openxmlformats.org/officeDocument/2006/relationships/image" Target="../media/image29.jpeg"/></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2.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7.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13792" y="158775"/>
            <a:ext cx="7772400" cy="1470025"/>
          </a:xfrm>
        </p:spPr>
        <p:txBody>
          <a:bodyPr/>
          <a:lstStyle/>
          <a:p>
            <a:r>
              <a:rPr lang="es-PE" b="1" u="sng" dirty="0" smtClean="0">
                <a:solidFill>
                  <a:srgbClr val="7030A0"/>
                </a:solidFill>
                <a:effectLst>
                  <a:outerShdw blurRad="38100" dist="38100" dir="2700000" algn="tl">
                    <a:srgbClr val="000000">
                      <a:alpha val="43137"/>
                    </a:srgbClr>
                  </a:outerShdw>
                </a:effectLst>
              </a:rPr>
              <a:t>La familia: valores, problemas, familia peruana. </a:t>
            </a:r>
            <a:endParaRPr lang="es-PE" b="1" u="sng" dirty="0">
              <a:solidFill>
                <a:srgbClr val="7030A0"/>
              </a:solidFill>
              <a:effectLst>
                <a:outerShdw blurRad="38100" dist="38100" dir="2700000" algn="tl">
                  <a:srgbClr val="000000">
                    <a:alpha val="43137"/>
                  </a:srgbClr>
                </a:outerShdw>
              </a:effectLst>
            </a:endParaRPr>
          </a:p>
        </p:txBody>
      </p:sp>
      <p:pic>
        <p:nvPicPr>
          <p:cNvPr id="1026" name="Picture 2" descr="http://t0.gstatic.com/images?q=tbn:ANd9GcR4DQWA7MrQHvwPZNFlywFOU8jD0qOhZpzclnEOSMF__P71N7WZ"/>
          <p:cNvPicPr>
            <a:picLocks noChangeAspect="1" noChangeArrowheads="1"/>
          </p:cNvPicPr>
          <p:nvPr/>
        </p:nvPicPr>
        <p:blipFill rotWithShape="1">
          <a:blip r:embed="rId2">
            <a:extLst>
              <a:ext uri="{28A0092B-C50C-407E-A947-70E740481C1C}">
                <a14:useLocalDpi xmlns:a14="http://schemas.microsoft.com/office/drawing/2010/main" val="0"/>
              </a:ext>
            </a:extLst>
          </a:blip>
          <a:srcRect l="16322"/>
          <a:stretch/>
        </p:blipFill>
        <p:spPr bwMode="auto">
          <a:xfrm>
            <a:off x="179511" y="2996952"/>
            <a:ext cx="4478479" cy="3528391"/>
          </a:xfrm>
          <a:prstGeom prst="rect">
            <a:avLst/>
          </a:prstGeom>
          <a:noFill/>
          <a:extLst>
            <a:ext uri="{909E8E84-426E-40DD-AFC4-6F175D3DCCD1}">
              <a14:hiddenFill xmlns:a14="http://schemas.microsoft.com/office/drawing/2010/main">
                <a:solidFill>
                  <a:srgbClr val="FFFFFF"/>
                </a:solidFill>
              </a14:hiddenFill>
            </a:ext>
          </a:extLst>
        </p:spPr>
      </p:pic>
      <p:sp>
        <p:nvSpPr>
          <p:cNvPr id="5" name="4 Multiplicar"/>
          <p:cNvSpPr/>
          <p:nvPr/>
        </p:nvSpPr>
        <p:spPr>
          <a:xfrm>
            <a:off x="179511" y="2185268"/>
            <a:ext cx="4478479" cy="2289163"/>
          </a:xfrm>
          <a:prstGeom prst="mathMultiply">
            <a:avLst>
              <a:gd name="adj1" fmla="val 1966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pic>
        <p:nvPicPr>
          <p:cNvPr id="1028" name="Picture 4" descr="http://t1.gstatic.com/images?q=tbn:ANd9GcQu-HsYlN4k1RByC1tZXztlqboqbkle7ZSOIN9nffH95XbYGkR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7991" y="2996952"/>
            <a:ext cx="4306497" cy="35283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www.incasroots.com/images/aspa.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8557" y="2485875"/>
            <a:ext cx="3279069" cy="16445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782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1030"/>
                                        </p:tgtEl>
                                        <p:attrNameLst>
                                          <p:attrName>style.visibility</p:attrName>
                                        </p:attrNameLst>
                                      </p:cBhvr>
                                      <p:to>
                                        <p:strVal val="visible"/>
                                      </p:to>
                                    </p:set>
                                    <p:animEffect transition="in" filter="wipe(down)">
                                      <p:cBhvr>
                                        <p:cTn id="11" dur="500"/>
                                        <p:tgtEl>
                                          <p:spTgt spid="1030"/>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nodeType="clickEffect">
                                  <p:stCondLst>
                                    <p:cond delay="0"/>
                                  </p:stCondLst>
                                  <p:childTnLst>
                                    <p:set>
                                      <p:cBhvr>
                                        <p:cTn id="15" dur="1" fill="hold">
                                          <p:stCondLst>
                                            <p:cond delay="0"/>
                                          </p:stCondLst>
                                        </p:cTn>
                                        <p:tgtEl>
                                          <p:spTgt spid="1028"/>
                                        </p:tgtEl>
                                        <p:attrNameLst>
                                          <p:attrName>style.visibility</p:attrName>
                                        </p:attrNameLst>
                                      </p:cBhvr>
                                      <p:to>
                                        <p:strVal val="visible"/>
                                      </p:to>
                                    </p:set>
                                    <p:anim calcmode="lin" valueType="num">
                                      <p:cBhvr additive="base">
                                        <p:cTn id="16" dur="500" fill="hold"/>
                                        <p:tgtEl>
                                          <p:spTgt spid="1028"/>
                                        </p:tgtEl>
                                        <p:attrNameLst>
                                          <p:attrName>ppt_x</p:attrName>
                                        </p:attrNameLst>
                                      </p:cBhvr>
                                      <p:tavLst>
                                        <p:tav tm="0">
                                          <p:val>
                                            <p:strVal val="#ppt_x"/>
                                          </p:val>
                                        </p:tav>
                                        <p:tav tm="100000">
                                          <p:val>
                                            <p:strVal val="#ppt_x"/>
                                          </p:val>
                                        </p:tav>
                                      </p:tavLst>
                                    </p:anim>
                                    <p:anim calcmode="lin" valueType="num">
                                      <p:cBhvr additive="base">
                                        <p:cTn id="17" dur="500" fill="hold"/>
                                        <p:tgtEl>
                                          <p:spTgt spid="10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b="1" u="sng" dirty="0" smtClean="0">
                <a:solidFill>
                  <a:srgbClr val="7030A0"/>
                </a:solidFill>
                <a:effectLst>
                  <a:outerShdw blurRad="38100" dist="38100" dir="2700000" algn="tl">
                    <a:srgbClr val="000000">
                      <a:alpha val="43137"/>
                    </a:srgbClr>
                  </a:outerShdw>
                </a:effectLst>
              </a:rPr>
              <a:t>Los Contravalores</a:t>
            </a:r>
            <a:endParaRPr lang="es-PE" dirty="0"/>
          </a:p>
        </p:txBody>
      </p:sp>
      <p:sp>
        <p:nvSpPr>
          <p:cNvPr id="3" name="2 Marcador de contenido"/>
          <p:cNvSpPr>
            <a:spLocks noGrp="1"/>
          </p:cNvSpPr>
          <p:nvPr>
            <p:ph idx="1"/>
          </p:nvPr>
        </p:nvSpPr>
        <p:spPr>
          <a:xfrm>
            <a:off x="457200" y="1423317"/>
            <a:ext cx="8229600" cy="4741987"/>
          </a:xfrm>
        </p:spPr>
        <p:txBody>
          <a:bodyPr>
            <a:noAutofit/>
          </a:bodyPr>
          <a:lstStyle/>
          <a:p>
            <a:pPr algn="just"/>
            <a:r>
              <a:rPr lang="es-PE" sz="2000" b="1" dirty="0" smtClean="0"/>
              <a:t>El Chantaje</a:t>
            </a:r>
            <a:r>
              <a:rPr lang="es-PE" sz="2000" dirty="0" smtClean="0"/>
              <a:t>: que se traduciría en que los padres cuando le piden a su hijo que cambie su actitud a cambio de obtener un regalo o un capricho</a:t>
            </a:r>
          </a:p>
          <a:p>
            <a:pPr algn="just"/>
            <a:r>
              <a:rPr lang="es-PE" sz="2000" b="1" dirty="0" smtClean="0"/>
              <a:t>La Irresponsabilidad</a:t>
            </a:r>
            <a:r>
              <a:rPr lang="es-PE" sz="2000" dirty="0" smtClean="0"/>
              <a:t>, en el cumplimiento de determinadas tareas propias del hogar como en el incumplimiento de tareas de la escuela, los que van formando una personalidad irresponsable o su cumplimiento parcial, o hacerlo con el menor esfuerzo, consolidando así también una personalidad conformista el mismo que muchas veces va de la mano con la sobreprotección que recibe el niño por parte de sus padres lo que contribuirá a que el niño no sea identificado como ser individual y único, capaz de hacer sus cosas por propia cuenta, sufriendo las consecuencia a la larga cuando sea adulto, si a todo ello se suma otro problema el referido a la violencia familiar, que trae consecuencias negativas para la familia, cuyos efectos los sufren los hijos quienes van adquiriendo los mismos hábitos o costumbres de una cultura de la violencia como fiel reflejo de la conducta de sus padres</a:t>
            </a:r>
          </a:p>
          <a:p>
            <a:endParaRPr lang="es-PE" sz="2000" dirty="0"/>
          </a:p>
        </p:txBody>
      </p:sp>
    </p:spTree>
    <p:extLst>
      <p:ext uri="{BB962C8B-B14F-4D97-AF65-F5344CB8AC3E}">
        <p14:creationId xmlns:p14="http://schemas.microsoft.com/office/powerpoint/2010/main" val="29702107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600200"/>
            <a:ext cx="4402832" cy="4525963"/>
          </a:xfrm>
        </p:spPr>
        <p:txBody>
          <a:bodyPr>
            <a:normAutofit fontScale="85000" lnSpcReduction="10000"/>
          </a:bodyPr>
          <a:lstStyle/>
          <a:p>
            <a:pPr marL="0" indent="0">
              <a:buNone/>
            </a:pPr>
            <a:r>
              <a:rPr lang="es-PE" dirty="0" smtClean="0"/>
              <a:t>La </a:t>
            </a:r>
            <a:r>
              <a:rPr lang="es-PE" dirty="0"/>
              <a:t>llamada formación y vivencia de los valores en la familia y que </a:t>
            </a:r>
            <a:r>
              <a:rPr lang="es-PE" b="1" dirty="0"/>
              <a:t>sea continuada en la formación escolar </a:t>
            </a:r>
            <a:r>
              <a:rPr lang="es-PE" dirty="0"/>
              <a:t>como una manera de contrarrestar los mencionados efectos perniciosos en la familia y a la vez que contribuye a la formación de personas con principios y basamentos de ética</a:t>
            </a:r>
          </a:p>
        </p:txBody>
      </p:sp>
      <p:pic>
        <p:nvPicPr>
          <p:cNvPr id="10242" name="Picture 2" descr="http://t1.gstatic.com/images?q=tbn:ANd9GcRqt-imv03oCfv4rO8-UCCtuWXqhmcVkIxns9k4jHsGWS3Es--fN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2080" y="438001"/>
            <a:ext cx="3517505" cy="3251647"/>
          </a:xfrm>
          <a:prstGeom prst="rect">
            <a:avLst/>
          </a:prstGeom>
          <a:noFill/>
          <a:extLst>
            <a:ext uri="{909E8E84-426E-40DD-AFC4-6F175D3DCCD1}">
              <a14:hiddenFill xmlns:a14="http://schemas.microsoft.com/office/drawing/2010/main">
                <a:solidFill>
                  <a:srgbClr val="FFFFFF"/>
                </a:solidFill>
              </a14:hiddenFill>
            </a:ext>
          </a:extLst>
        </p:spPr>
      </p:pic>
      <p:pic>
        <p:nvPicPr>
          <p:cNvPr id="10244" name="Picture 4" descr="http://t1.gstatic.com/images?q=tbn:ANd9GcQZTmZOVGeefjbl_o3XamxQeXXghPdapBMkJdWU8BbYOwlNESt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3689648"/>
            <a:ext cx="3658148" cy="31683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888977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980728"/>
            <a:ext cx="8229600" cy="4525963"/>
          </a:xfrm>
        </p:spPr>
        <p:txBody>
          <a:bodyPr>
            <a:noAutofit/>
          </a:bodyPr>
          <a:lstStyle/>
          <a:p>
            <a:pPr marL="0" indent="0" algn="just">
              <a:buNone/>
            </a:pPr>
            <a:r>
              <a:rPr lang="es-PE" sz="2000" dirty="0" smtClean="0"/>
              <a:t>Dado </a:t>
            </a:r>
            <a:r>
              <a:rPr lang="es-PE" sz="2000" dirty="0"/>
              <a:t>que </a:t>
            </a:r>
            <a:r>
              <a:rPr lang="es-PE" sz="2000" b="1" dirty="0"/>
              <a:t>familia y sociedad se </a:t>
            </a:r>
            <a:r>
              <a:rPr lang="es-PE" sz="2000" b="1" dirty="0" err="1"/>
              <a:t>interinfluencian</a:t>
            </a:r>
            <a:r>
              <a:rPr lang="es-PE" sz="2000" b="1" dirty="0"/>
              <a:t> recíprocamente</a:t>
            </a:r>
            <a:r>
              <a:rPr lang="es-PE" sz="2000" dirty="0"/>
              <a:t> en un permanente proceso de evolución y desarrollo, por esta interrelación considero que contribuye a su consolidación lo siguiente: </a:t>
            </a:r>
            <a:endParaRPr lang="es-PE" sz="2000" dirty="0" smtClean="0"/>
          </a:p>
          <a:p>
            <a:pPr marL="0" indent="0" algn="just">
              <a:buNone/>
            </a:pPr>
            <a:r>
              <a:rPr lang="es-PE" sz="2000" dirty="0" smtClean="0"/>
              <a:t/>
            </a:r>
            <a:br>
              <a:rPr lang="es-PE" sz="2000" dirty="0" smtClean="0"/>
            </a:br>
            <a:r>
              <a:rPr lang="es-PE" sz="2000" dirty="0"/>
              <a:t>a) </a:t>
            </a:r>
            <a:r>
              <a:rPr lang="es-PE" sz="2000" b="1" dirty="0"/>
              <a:t>La construcción de la cultura del amor</a:t>
            </a:r>
            <a:r>
              <a:rPr lang="es-PE" sz="2000" dirty="0"/>
              <a:t>, esto es posible desde que en cada familia como fuente de valores, se transmitan permanentemente entre sus miembros como palmarios para hacer posible una convivencia sana y honesta, en un ambiente que haga digno del trato entre sus miembros. Y por ello se la define, “El amor implica confianza, protección, respeto a los gustos del otro, comunicación, caricias, ayudas al crecimiento emocional y espiritual. Consiste en compartir la vida con alegría, dialogar sobre las diferencias y preferencias, y respetar la integridad física, moral y espiritual de la persona amada”. </a:t>
            </a:r>
          </a:p>
        </p:txBody>
      </p:sp>
    </p:spTree>
    <p:extLst>
      <p:ext uri="{BB962C8B-B14F-4D97-AF65-F5344CB8AC3E}">
        <p14:creationId xmlns:p14="http://schemas.microsoft.com/office/powerpoint/2010/main" val="10825707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764704"/>
            <a:ext cx="8229600" cy="5328592"/>
          </a:xfrm>
        </p:spPr>
        <p:txBody>
          <a:bodyPr>
            <a:noAutofit/>
          </a:bodyPr>
          <a:lstStyle/>
          <a:p>
            <a:pPr marL="0" indent="0" algn="just">
              <a:buNone/>
            </a:pPr>
            <a:r>
              <a:rPr lang="es-PE" sz="2000" dirty="0" smtClean="0"/>
              <a:t/>
            </a:r>
            <a:br>
              <a:rPr lang="es-PE" sz="2000" dirty="0" smtClean="0"/>
            </a:br>
            <a:r>
              <a:rPr lang="es-PE" sz="2000" dirty="0" smtClean="0"/>
              <a:t>b) </a:t>
            </a:r>
            <a:r>
              <a:rPr lang="es-PE" sz="2000" b="1" dirty="0" smtClean="0"/>
              <a:t>La Comunicación</a:t>
            </a:r>
            <a:r>
              <a:rPr lang="es-PE" sz="2000" dirty="0" smtClean="0"/>
              <a:t>, es importante este aspecto en la familia, diría que es fundamental, porque es a través de la comunicación entre sus miembros que permitirá relaciones interpersonales verdaderas, sinceras, donde cada integrante exprese sus inquietudes, sea lo que piense o siente sin temores, y a su vez los demás escuchen y capten lo expresado y la sensibilidad que subyace de ese mensaje, para luego saber entender y dar la solución a esa inquietud y a su vez pueda ser fuente del nacimiento de otros valores dignos de ser vivenciados dado que no debemos olvidar que los valores varían en el tiempo. </a:t>
            </a:r>
          </a:p>
          <a:p>
            <a:pPr marL="0" indent="0" algn="just">
              <a:buNone/>
            </a:pPr>
            <a:r>
              <a:rPr lang="es-PE" sz="2000" dirty="0" smtClean="0"/>
              <a:t/>
            </a:r>
            <a:br>
              <a:rPr lang="es-PE" sz="2000" dirty="0" smtClean="0"/>
            </a:br>
            <a:r>
              <a:rPr lang="es-PE" sz="2000" dirty="0" smtClean="0"/>
              <a:t>c) </a:t>
            </a:r>
            <a:r>
              <a:rPr lang="es-PE" sz="2000" b="1" dirty="0" smtClean="0"/>
              <a:t>La apertura de la familia</a:t>
            </a:r>
            <a:r>
              <a:rPr lang="es-PE" sz="2000" dirty="0" smtClean="0"/>
              <a:t>, la familia debe estar en aptitud de aceptar y acomodarse a los cambios que se produzcan en la sociedad, en la medida que la familia está inmersa en ella. En ese sentido “se considera la familia como un sistema sociocultural abierto en proceso de transformación, ésta transformación se da lugar de acuerdo a los cambios sociales”.</a:t>
            </a:r>
          </a:p>
          <a:p>
            <a:pPr marL="0" indent="0" algn="just">
              <a:buNone/>
            </a:pPr>
            <a:endParaRPr lang="es-PE" sz="2000" dirty="0"/>
          </a:p>
        </p:txBody>
      </p:sp>
    </p:spTree>
    <p:extLst>
      <p:ext uri="{BB962C8B-B14F-4D97-AF65-F5344CB8AC3E}">
        <p14:creationId xmlns:p14="http://schemas.microsoft.com/office/powerpoint/2010/main" val="30019011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773832"/>
            <a:ext cx="8229600" cy="1143000"/>
          </a:xfrm>
        </p:spPr>
        <p:txBody>
          <a:bodyPr>
            <a:noAutofit/>
          </a:bodyPr>
          <a:lstStyle/>
          <a:p>
            <a:r>
              <a:rPr lang="es-PE" sz="4800" b="1" dirty="0" smtClean="0">
                <a:solidFill>
                  <a:srgbClr val="7030A0"/>
                </a:solidFill>
                <a:effectLst>
                  <a:outerShdw blurRad="38100" dist="38100" dir="2700000" algn="tl">
                    <a:srgbClr val="000000">
                      <a:alpha val="43137"/>
                    </a:srgbClr>
                  </a:outerShdw>
                </a:effectLst>
              </a:rPr>
              <a:t>PROBLEMAS</a:t>
            </a:r>
            <a:br>
              <a:rPr lang="es-PE" sz="4800" b="1" dirty="0" smtClean="0">
                <a:solidFill>
                  <a:srgbClr val="7030A0"/>
                </a:solidFill>
                <a:effectLst>
                  <a:outerShdw blurRad="38100" dist="38100" dir="2700000" algn="tl">
                    <a:srgbClr val="000000">
                      <a:alpha val="43137"/>
                    </a:srgbClr>
                  </a:outerShdw>
                </a:effectLst>
              </a:rPr>
            </a:br>
            <a:r>
              <a:rPr lang="es-PE" sz="4800" b="1" dirty="0" smtClean="0">
                <a:solidFill>
                  <a:srgbClr val="7030A0"/>
                </a:solidFill>
                <a:effectLst>
                  <a:outerShdw blurRad="38100" dist="38100" dir="2700000" algn="tl">
                    <a:srgbClr val="000000">
                      <a:alpha val="43137"/>
                    </a:srgbClr>
                  </a:outerShdw>
                </a:effectLst>
              </a:rPr>
              <a:t> FAMILIARES</a:t>
            </a:r>
            <a:endParaRPr lang="es-PE" sz="4800" b="1" dirty="0">
              <a:solidFill>
                <a:srgbClr val="7030A0"/>
              </a:solidFill>
              <a:effectLst>
                <a:outerShdw blurRad="38100" dist="38100" dir="2700000" algn="tl">
                  <a:srgbClr val="000000">
                    <a:alpha val="43137"/>
                  </a:srgbClr>
                </a:outerShdw>
              </a:effectLst>
            </a:endParaRPr>
          </a:p>
        </p:txBody>
      </p:sp>
      <p:pic>
        <p:nvPicPr>
          <p:cNvPr id="9218" name="Picture 2" descr="http://t0.gstatic.com/images?q=tbn:ANd9GcSs5WTOHemjteQGSPxdfLkhQgHEsilb2G9cZmDJgWlwZIkDTppJNSiIvMf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6970" y="2343995"/>
            <a:ext cx="2420676" cy="1615235"/>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http://t2.gstatic.com/images?q=tbn:ANd9GcRhp34U9cOVreLmJA9fBWSKxRqTOSijWVuAbPrJzZELTZYFMNnVZ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3302" y="3034187"/>
            <a:ext cx="2333625" cy="1962150"/>
          </a:xfrm>
          <a:prstGeom prst="rect">
            <a:avLst/>
          </a:prstGeom>
          <a:noFill/>
          <a:extLst>
            <a:ext uri="{909E8E84-426E-40DD-AFC4-6F175D3DCCD1}">
              <a14:hiddenFill xmlns:a14="http://schemas.microsoft.com/office/drawing/2010/main">
                <a:solidFill>
                  <a:srgbClr val="FFFFFF"/>
                </a:solidFill>
              </a14:hiddenFill>
            </a:ext>
          </a:extLst>
        </p:spPr>
      </p:pic>
      <p:pic>
        <p:nvPicPr>
          <p:cNvPr id="9222" name="Picture 6" descr="http://t0.gstatic.com/images?q=tbn:ANd9GcTYha8o39jW-7s0Vfvkf22TxBdf9ugIp4GXKsZjHn9hatWN0--Z"/>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269" y="5601790"/>
            <a:ext cx="1653427" cy="1159867"/>
          </a:xfrm>
          <a:prstGeom prst="rect">
            <a:avLst/>
          </a:prstGeom>
          <a:noFill/>
          <a:extLst>
            <a:ext uri="{909E8E84-426E-40DD-AFC4-6F175D3DCCD1}">
              <a14:hiddenFill xmlns:a14="http://schemas.microsoft.com/office/drawing/2010/main">
                <a:solidFill>
                  <a:srgbClr val="FFFFFF"/>
                </a:solidFill>
              </a14:hiddenFill>
            </a:ext>
          </a:extLst>
        </p:spPr>
      </p:pic>
      <p:pic>
        <p:nvPicPr>
          <p:cNvPr id="9224" name="Picture 8" descr="http://www.ayudaproblemasfobia.com.ar/familiares/familiaresg.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8184" y="4575964"/>
            <a:ext cx="2865512" cy="2185694"/>
          </a:xfrm>
          <a:prstGeom prst="rect">
            <a:avLst/>
          </a:prstGeom>
          <a:noFill/>
          <a:extLst>
            <a:ext uri="{909E8E84-426E-40DD-AFC4-6F175D3DCCD1}">
              <a14:hiddenFill xmlns:a14="http://schemas.microsoft.com/office/drawing/2010/main">
                <a:solidFill>
                  <a:srgbClr val="FFFFFF"/>
                </a:solidFill>
              </a14:hiddenFill>
            </a:ext>
          </a:extLst>
        </p:spPr>
      </p:pic>
      <p:pic>
        <p:nvPicPr>
          <p:cNvPr id="9226" name="Picture 10" descr="http://t2.gstatic.com/images?q=tbn:ANd9GcQTcdJMWCMOXHt46YWxA_lax0qUgsM51O_g0YcFbIr0RqS2wK3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28184" y="2405374"/>
            <a:ext cx="2865512" cy="1847851"/>
          </a:xfrm>
          <a:prstGeom prst="rect">
            <a:avLst/>
          </a:prstGeom>
          <a:noFill/>
          <a:extLst>
            <a:ext uri="{909E8E84-426E-40DD-AFC4-6F175D3DCCD1}">
              <a14:hiddenFill xmlns:a14="http://schemas.microsoft.com/office/drawing/2010/main">
                <a:solidFill>
                  <a:srgbClr val="FFFFFF"/>
                </a:solidFill>
              </a14:hiddenFill>
            </a:ext>
          </a:extLst>
        </p:spPr>
      </p:pic>
      <p:pic>
        <p:nvPicPr>
          <p:cNvPr id="9228" name="Picture 12" descr="http://t0.gstatic.com/images?q=tbn:ANd9GcTwHfxQB5G5xSE76PhsFAqnvVBPLvXBsetLN329JWhlcTJJd95l"/>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4015261"/>
            <a:ext cx="2628900" cy="1557689"/>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4" descr="http://t0.gstatic.com/images?q=tbn:ANd9GcSeeYe4sdTCj7N5sTS1X5HO5STI6czAt1kdoyX9j_ExvE3AHgY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051720" y="5200650"/>
            <a:ext cx="1828800" cy="1561008"/>
          </a:xfrm>
          <a:prstGeom prst="rect">
            <a:avLst/>
          </a:prstGeom>
          <a:noFill/>
          <a:extLst>
            <a:ext uri="{909E8E84-426E-40DD-AFC4-6F175D3DCCD1}">
              <a14:hiddenFill xmlns:a14="http://schemas.microsoft.com/office/drawing/2010/main">
                <a:solidFill>
                  <a:srgbClr val="FFFFFF"/>
                </a:solidFill>
              </a14:hiddenFill>
            </a:ext>
          </a:extLst>
        </p:spPr>
      </p:pic>
      <p:pic>
        <p:nvPicPr>
          <p:cNvPr id="9232" name="Picture 16" descr="http://t1.gstatic.com/images?q=tbn:ANd9GcRy5Al7TroDAEuLqKhNwGOInjM4RNzCkfRmBxXNH5eQcDn55qWw"/>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40996" y="45369"/>
            <a:ext cx="2552700" cy="2190750"/>
          </a:xfrm>
          <a:prstGeom prst="rect">
            <a:avLst/>
          </a:prstGeom>
          <a:noFill/>
          <a:extLst>
            <a:ext uri="{909E8E84-426E-40DD-AFC4-6F175D3DCCD1}">
              <a14:hiddenFill xmlns:a14="http://schemas.microsoft.com/office/drawing/2010/main">
                <a:solidFill>
                  <a:srgbClr val="FFFFFF"/>
                </a:solidFill>
              </a14:hiddenFill>
            </a:ext>
          </a:extLst>
        </p:spPr>
      </p:pic>
      <p:pic>
        <p:nvPicPr>
          <p:cNvPr id="9234" name="Picture 18" descr="http://t3.gstatic.com/images?q=tbn:ANd9GcRKYw0-5QgDjgvlEp9igTM-ZMreI8r8rI3w5vKQgkUA_I7_nd4Sqg"/>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1462" y="45368"/>
            <a:ext cx="2085975" cy="2190750"/>
          </a:xfrm>
          <a:prstGeom prst="rect">
            <a:avLst/>
          </a:prstGeom>
          <a:noFill/>
          <a:extLst>
            <a:ext uri="{909E8E84-426E-40DD-AFC4-6F175D3DCCD1}">
              <a14:hiddenFill xmlns:a14="http://schemas.microsoft.com/office/drawing/2010/main">
                <a:solidFill>
                  <a:srgbClr val="FFFFFF"/>
                </a:solidFill>
              </a14:hiddenFill>
            </a:ext>
          </a:extLst>
        </p:spPr>
      </p:pic>
      <p:pic>
        <p:nvPicPr>
          <p:cNvPr id="9236" name="Picture 20" descr="http://t0.gstatic.com/images?q=tbn:ANd9GcSZP49K2TiAb4rs28j8B1vUTEbxAn7XUBxND9I7jF7WnMv_y8yr3w"/>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067944" y="5200650"/>
            <a:ext cx="1796288" cy="1383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21051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Subtítulo"/>
          <p:cNvSpPr>
            <a:spLocks noGrp="1"/>
          </p:cNvSpPr>
          <p:nvPr>
            <p:ph idx="1"/>
          </p:nvPr>
        </p:nvSpPr>
        <p:spPr>
          <a:xfrm>
            <a:off x="323528" y="548680"/>
            <a:ext cx="4032448" cy="4525963"/>
          </a:xfrm>
        </p:spPr>
        <p:txBody>
          <a:bodyPr>
            <a:noAutofit/>
          </a:bodyPr>
          <a:lstStyle/>
          <a:p>
            <a:pPr marL="0" indent="0" algn="r">
              <a:buNone/>
            </a:pPr>
            <a:r>
              <a:rPr lang="es-PE" sz="2400" dirty="0" smtClean="0">
                <a:solidFill>
                  <a:schemeClr val="tx1"/>
                </a:solidFill>
              </a:rPr>
              <a:t>En la familia se</a:t>
            </a:r>
            <a:r>
              <a:rPr lang="es-PE" sz="2400" b="1" dirty="0" smtClean="0">
                <a:solidFill>
                  <a:schemeClr val="tx1"/>
                </a:solidFill>
              </a:rPr>
              <a:t> expresan, </a:t>
            </a:r>
            <a:r>
              <a:rPr lang="es-PE" sz="2400" dirty="0">
                <a:solidFill>
                  <a:schemeClr val="tx1"/>
                </a:solidFill>
              </a:rPr>
              <a:t>con mayor </a:t>
            </a:r>
            <a:r>
              <a:rPr lang="es-PE" sz="2400" dirty="0" smtClean="0">
                <a:solidFill>
                  <a:schemeClr val="tx1"/>
                </a:solidFill>
              </a:rPr>
              <a:t>constancia, </a:t>
            </a:r>
            <a:r>
              <a:rPr lang="es-PE" sz="2400" dirty="0">
                <a:solidFill>
                  <a:schemeClr val="tx1"/>
                </a:solidFill>
              </a:rPr>
              <a:t>los </a:t>
            </a:r>
            <a:r>
              <a:rPr lang="es-PE" sz="2400" b="1" dirty="0">
                <a:solidFill>
                  <a:schemeClr val="tx1"/>
                </a:solidFill>
              </a:rPr>
              <a:t>sentimientos de afecto y cariño </a:t>
            </a:r>
            <a:r>
              <a:rPr lang="es-PE" sz="2400" dirty="0">
                <a:solidFill>
                  <a:schemeClr val="tx1"/>
                </a:solidFill>
              </a:rPr>
              <a:t>a los hijos, el amor de los padres, donde se brinda protección a los hijos, y éstos reciben las primeras orientaciones de formación y donde se </a:t>
            </a:r>
            <a:r>
              <a:rPr lang="es-PE" sz="2400" dirty="0" smtClean="0">
                <a:solidFill>
                  <a:schemeClr val="tx1"/>
                </a:solidFill>
              </a:rPr>
              <a:t>desarrollan </a:t>
            </a:r>
            <a:r>
              <a:rPr lang="es-PE" sz="2400" dirty="0">
                <a:solidFill>
                  <a:schemeClr val="tx1"/>
                </a:solidFill>
              </a:rPr>
              <a:t>tanto físico como </a:t>
            </a:r>
            <a:r>
              <a:rPr lang="es-PE" sz="2400" dirty="0" smtClean="0">
                <a:solidFill>
                  <a:schemeClr val="tx1"/>
                </a:solidFill>
              </a:rPr>
              <a:t>psicológicamente. Aquí </a:t>
            </a:r>
            <a:r>
              <a:rPr lang="es-PE" sz="2400" b="1" u="sng" dirty="0" smtClean="0">
                <a:solidFill>
                  <a:srgbClr val="7030A0"/>
                </a:solidFill>
                <a:effectLst>
                  <a:outerShdw blurRad="38100" dist="38100" dir="2700000" algn="tl">
                    <a:srgbClr val="000000">
                      <a:alpha val="43137"/>
                    </a:srgbClr>
                  </a:outerShdw>
                </a:effectLst>
              </a:rPr>
              <a:t>consolidarán </a:t>
            </a:r>
            <a:r>
              <a:rPr lang="es-PE" sz="2400" b="1" u="sng" dirty="0">
                <a:solidFill>
                  <a:srgbClr val="7030A0"/>
                </a:solidFill>
                <a:effectLst>
                  <a:outerShdw blurRad="38100" dist="38100" dir="2700000" algn="tl">
                    <a:srgbClr val="000000">
                      <a:alpha val="43137"/>
                    </a:srgbClr>
                  </a:outerShdw>
                </a:effectLst>
              </a:rPr>
              <a:t>su personalidad </a:t>
            </a:r>
            <a:r>
              <a:rPr lang="es-PE" sz="2400" b="1" u="sng" dirty="0" smtClean="0">
                <a:solidFill>
                  <a:srgbClr val="7030A0"/>
                </a:solidFill>
                <a:effectLst>
                  <a:outerShdw blurRad="38100" dist="38100" dir="2700000" algn="tl">
                    <a:srgbClr val="000000">
                      <a:alpha val="43137"/>
                    </a:srgbClr>
                  </a:outerShdw>
                </a:effectLst>
              </a:rPr>
              <a:t>ética y </a:t>
            </a:r>
            <a:r>
              <a:rPr lang="es-PE" sz="2400" dirty="0" smtClean="0">
                <a:solidFill>
                  <a:schemeClr val="tx1"/>
                </a:solidFill>
              </a:rPr>
              <a:t>establecerán </a:t>
            </a:r>
            <a:r>
              <a:rPr lang="es-PE" sz="2400" b="1" u="sng" dirty="0" smtClean="0">
                <a:solidFill>
                  <a:srgbClr val="7030A0"/>
                </a:solidFill>
                <a:effectLst>
                  <a:outerShdw blurRad="38100" dist="38100" dir="2700000" algn="tl">
                    <a:srgbClr val="000000">
                      <a:alpha val="43137"/>
                    </a:srgbClr>
                  </a:outerShdw>
                </a:effectLst>
              </a:rPr>
              <a:t>las relaciones que se traducen </a:t>
            </a:r>
            <a:r>
              <a:rPr lang="es-PE" sz="2400" b="1" u="sng" dirty="0">
                <a:solidFill>
                  <a:srgbClr val="7030A0"/>
                </a:solidFill>
                <a:effectLst>
                  <a:outerShdw blurRad="38100" dist="38100" dir="2700000" algn="tl">
                    <a:srgbClr val="000000">
                      <a:alpha val="43137"/>
                    </a:srgbClr>
                  </a:outerShdw>
                </a:effectLst>
              </a:rPr>
              <a:t>en valores y </a:t>
            </a:r>
            <a:r>
              <a:rPr lang="es-PE" sz="2400" b="1" u="sng" dirty="0" smtClean="0">
                <a:solidFill>
                  <a:srgbClr val="7030A0"/>
                </a:solidFill>
                <a:effectLst>
                  <a:outerShdw blurRad="38100" dist="38100" dir="2700000" algn="tl">
                    <a:srgbClr val="000000">
                      <a:alpha val="43137"/>
                    </a:srgbClr>
                  </a:outerShdw>
                </a:effectLst>
              </a:rPr>
              <a:t>virtudes.</a:t>
            </a:r>
            <a:endParaRPr lang="es-PE" sz="2400" dirty="0">
              <a:solidFill>
                <a:schemeClr val="tx1"/>
              </a:solidFill>
            </a:endParaRPr>
          </a:p>
        </p:txBody>
      </p:sp>
      <p:pic>
        <p:nvPicPr>
          <p:cNvPr id="5" name="Picture 6" descr="http://t2.gstatic.com/images?q=tbn:ANd9GcQ3YhGEiIsMHnhSxzgMESZZtr4_kOkdfBDJscAhz4GGJpMvjBg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16016" y="620688"/>
            <a:ext cx="3895513"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0787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4016" y="415205"/>
            <a:ext cx="4355976" cy="4525963"/>
          </a:xfrm>
        </p:spPr>
        <p:txBody>
          <a:bodyPr>
            <a:noAutofit/>
          </a:bodyPr>
          <a:lstStyle/>
          <a:p>
            <a:pPr marL="0" indent="0" algn="r">
              <a:buNone/>
            </a:pPr>
            <a:r>
              <a:rPr lang="es-PE" b="1" dirty="0" smtClean="0">
                <a:solidFill>
                  <a:srgbClr val="7030A0"/>
                </a:solidFill>
              </a:rPr>
              <a:t>En </a:t>
            </a:r>
            <a:r>
              <a:rPr lang="es-PE" b="1" dirty="0">
                <a:solidFill>
                  <a:srgbClr val="7030A0"/>
                </a:solidFill>
              </a:rPr>
              <a:t>el interior de la familia donde se va ir moldeando la conducta de sus integrantes, a través de las reglas familiares, los usos o costumbres, recibiendo también la familia la influencia de los valores imperantes en la sociedad en la que está inmersa. </a:t>
            </a:r>
          </a:p>
        </p:txBody>
      </p:sp>
      <p:pic>
        <p:nvPicPr>
          <p:cNvPr id="3074" name="Picture 2" descr="http://t2.gstatic.com/images?q=tbn:ANd9GcSkYzlTxAmQs5YODIS9CbMdN-wSB9fAX6jmoz77Jymgh5iNkhXji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29122" y="2471741"/>
            <a:ext cx="3759302" cy="177370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t3.gstatic.com/images?q=tbn:ANd9GcRM70q7MCOZ-MO9mvXukF7vUYJRpy0GVJlvDKW50_9jS5VxD8HuO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008" y="4605485"/>
            <a:ext cx="3744416" cy="1847851"/>
          </a:xfrm>
          <a:prstGeom prst="rect">
            <a:avLst/>
          </a:prstGeom>
          <a:noFill/>
          <a:extLst>
            <a:ext uri="{909E8E84-426E-40DD-AFC4-6F175D3DCCD1}">
              <a14:hiddenFill xmlns:a14="http://schemas.microsoft.com/office/drawing/2010/main">
                <a:solidFill>
                  <a:srgbClr val="FFFFFF"/>
                </a:solidFill>
              </a14:hiddenFill>
            </a:ext>
          </a:extLst>
        </p:spPr>
      </p:pic>
      <p:sp>
        <p:nvSpPr>
          <p:cNvPr id="4" name="AutoShape 6" descr="data:image/jpeg;base64,/9j/4AAQSkZJRgABAQAAAQABAAD/2wCEAAkGBhQSEBUTExQUFRUUFxcUGRgXFxUVFxQYFxQWFBYVFhgXHCYeFxkjGRcXHy8gJCcpLCwsFR4xNTAqNSYrLCkBCQoKDgwOGg8PGiokHyQsLCksKiwsLCwsLCksLCwsLCwsLCwsLCwsLCksLCwsLCwsLCwpKSwpLCksLCwpLCkpLP/AABEIAKgBLAMBIgACEQEDEQH/xAAbAAACAgMBAAAAAAAAAAAAAAAEBQMGAAECB//EAEIQAAEDAgQDBgMFBgMIAwAAAAEAAhEDIQQFEjFBUWEGEyJxgaGRscEUMkJS0QcjYuHw8YKSshUWQ1Nyk6LCFzNj/8QAGwEAAgMBAQEAAAAAAAAAAAAAAgMAAQQFBgf/xAAtEQACAgEEAQMCBgIDAAAAAAAAAQIRAwQSITFBEyJRBXFhgaGxwdEyMxQkkf/aAAwDAQACEQMRAD8ABzTCmliKjCPuvcPMT+iK7N4VtSqJa1wYSSHQRBEetwEZ24wenGOIMhw1fT5hL8gdFeCYBBvE8DFjuJTIPZKxa93A9zbKaLpDIpP6Tp/y7fBOaz8S5jaDAXF0amiPumC6Cfug/VVLD09T2NOqoSdMw4NLhYwLAe69WwuAp6hU1EEzEfhkQUuWS5KSVfybqUYNSd/qG5ng9dJ7Y3bbzFx7heZtoeKOYj/LUC9AqvcCZOsEyLlpA5bwfZUvGs01nDaC70GmfomxTXaMcMkW/a+Ry/BvDy0gNkQ9oILHtiNTTu09DOyX5LRDa7bz4tIPS6YuxoLLEk8Z2S/B4dvfscLEG/Weaz6rHJaeUpLwaFrcebL6cGm65o67Q4nQR1n5NUfZ3OWNcQ6GjraRcEed/ZT5+1uoFwkAn0kAJScDTcLW9foVg0sVPTKL8/2MkmxnnuNd3xG7WwGkncaQQR0O6XnMY4KStQ73DAj71G3nTJsf8Jt5OHJLKMsGo+nTgugoRgqQpOV0PT2oqF0Gw2gSAI6Iw4moXADjy/ulDxTLW1HtA1CfC6LyRcXjZMMLWBLYdEbGbeqCV7lQvat6vryMcFiWNqwS4kixIsfKF3muXS1z+PkBI+KX1aTWAVTcgw2Dve5+nqn2MdFMm5BBO3CFcrialtuolZqU9LZ4AE248UZ2VrS+qLbMcJ2vqB36onB4APpd4agpt2aTFz1R+T5cG0w/7znTJnwm5uIRYpPyBnp9E+Iq6R+BLnGY+4fWEwx9Mxs0e/sgKQ1OAlp6Rf5LQujKRZtgfHRb+F2one4DRZ3qT8VT/wBoOd9xSFGnUd3rp1RuGG0SBaR1vC9FxtOCJOw+C8Tx4+04yrV3aXHjNoIb8p9Vnddmi240VapRc42G6hqYJ0SBYcVcPsgAMC+kD5/16Kf7C06WxYGfht7wh9UH0il/YHgXb/RWUMM5xI5W8uatmYYTUWsbuZPkBYn3U+HyxtNsD+vNGshPSsp1clvh2Eg8503BRfftLfEDJA0Bo8Rgbk+ib5zlgcB6x1/oquFxa5x4wR6bfJNUhTjTPZP2b4dmIaTDYptaC3+K4kzvAHurbiAO8c1oADYERaIgellSP2LY+O9pRuGuBniJkddx/RVzrVhpdUFt5nhH5vghvkNWKsJjx3hpimSQS2ARESXcbQJCmq4iiXMLwAA7wbQ4gEEW3A1eRKF7L1qdYPrMgmo52q+wBIEDkQJ/spsfRccXR8DdAa86iBIDQ2zeUuc34FVJWnTDTpkefuAaLeETtwkgCfihcXjWGh3Aa675c+Ia4CYi88twFDRL8QXPp0KlakagcSHtYHaLBjdRuLcBzQGc9o6DmhrcPVpODvHAkRsR4SeKPBhxuTlO/uFmzzUYxh939yyYPtLTosZSZTDiGyJcGzMyQIJibLtvbd7Z7ygW8ocIPqQvNHZyDUlzoG4kXZyi4Pw5o7B5iHEAmmZ/EDB4y0iBO+6GuaQt/LLtmeJ+1tpvFMT44kgmJAubDe67y/DU9G3Exc7AxwK1lD9RbY2EQLgSLTysPZCOzxlNzmUm62tcRIDQJH3hczusc4ym/sdCGSMIUAftEcKnc1WNdHiZJEAmxEe6quGIZUY6NiJJuP7L0Pt7TDsHEXBDh04fVeZO2C0wnZzJR2sv/Z/C0KmKaXVRDKZ0sFgCTpn4Kw4mm12oUneJmxmWn+E9Oq86y6kQ/V4g1zSCQRYETb1+SfZfmzKWkB8hg0mAIAJJurzKUo2Nx0nVhVbM6mku0mA7SbizuUbpdUra3B0HkZ8iB80wzSqwPD2lpFTwm8wdgbKCo1ga1v8AxJl3QAxEc+PqFox5VLAr7MktLDHnco+TnL6L6rJ1sY3rc/C3zRuXYZjarQHFxm5PHyHBKcJWLRFrugedp8kfls/aGzwP0TdXnjPTyr4a/QDT6b0slpB+akar7SVjey4+8yoJi4P6rrNqcvvsXRPKUbRxLdZYwQG2HKOfmvP6RtQSOq3wLMBkdai8Et1NuHQ4EFpsRG+yAzHDdyTT0zcltrOB2J+KtrKkH5dFNmGUCs0eKHDjE25LoRlaE8Xyedl9N7QwB7XAX2cCeJ3kco6KLudEEucByEA9diU17Q5N3J8MFx5AhVnGFzfvOueG6LhkY2q5yCZdOkQGjbSBwR2M7fk0e7aOEarbcohU2o8lcGmQr48gc+Bq7PaukM1S0SQ21uasvYvtDEsqHwHbo7pxv9F5+Xx5lT08YWkOaYI48+H6qpLj29kv5PVsHjHmtLnHRq2A4cJ4lbyOie/cZPhLuJ5kKu5JmYq05G4METMeqZNxBGxI8jC4kvqLhPbOPX4mrYq48lg7QkNw1Z/EU3cY4LyDKaWmkXG0n4q3dpc0f9me0uJLxpHGeMdFU8dhmsaA5xAaAP1W/HqY5obkqFxxtHYwRdfmIXQwzhEi9x8v0Suni9L4a9wM7OHSeXJPqOMkCfVX0Go2QU8EQS7ibegXDwQsxWYPB8EHzshDmNQ7tHoZRpkaaJxTuSeVunNU/NKIFR0bSrjSrB45HiFVc1oEVCDxT4vkTNcWWr9kGL0Yp0mAWXbwcLifMGPRxV0z3MYpPaCYeXtEb3kWVR/ZjRotbVq1mPsfA8Wa3SCXSZib7I7EdomlzRTAZ3es+MAg2t0aYlKypykqGYXGMW2TZbi3YPxW0OaGhotpdN55gBT5p2hYynXc5x711LSyx2MwJ4SXBIcJmQfUDCx9es53eGncMY0gEOcTYWi3lKNzDKGnxYpw+8x76g+6wA+GmwR4nOI09AD0luNLmv8A0VPJfZcsvxAZlzKDA/V3egOAs5xuQDPOyq+b5a5mkmQCIMiSXaZcBFoB+SYZV24w7PB3mlhdYOa6AI2kjnxVu7ulVa0kNcB4mndt+IUlklFbE+AsSi+ZI8yflrgzU4QItJsbwd77z/W9k7LdmacHvGNcajS4agHQ3SY32uZTHPDdjGAWMCNmjr6Suah0U31CYFNhIi1mglI9ZqVGp4FtsrWQY6szAVxRDi4udTa4ES1oJmJ3N/ZVdnaAUhogeG1wJ+a9I7G5f3WCoh25brPUvJd9fZT4ns3hqri802EncxE/BEslWB6aaDM/o96wgCfC4Hbci0eq8odR3XuYoNFwACem/mvJs6wGjEVGRs4x5bj2RwjTMc5WkKK+M002AbmfKAg2vJ3RFehIHQkfH+yIo5VaSmXREmznD4hwiDtsPdWHCYzvXydLSbm25iLFJ/sEInBtLSjU+KK2ux7/ALJedrhxmAJ635Jvhcqf3ofpsCCeHBOsgxWrDtsLSEY5qHLO4OKRaVOxcMI2oXtdsdPmDEyFmHynQHQTJMyQPhYojBjxu8m/JHQsenivTQyUmmLqWTN3c5zj8AjKdIA8QR1N/ipgtOatFULcmxD2po+Aui9oPMRELzLMBc816j2pxLRR0EXcJ8oIuvP8XSBIBvJHzQbqY+Md0ULKNICxI5/yXdVlpJClxmGOq3P2QeLZfZApWxjjSBq1KRbglhqkJrTpmbgRwj6pdmtCHgNG4lNUvAmUfJZew1eRVHLR/wCys5cqp2IaWiqD/B6WcrMai8f9Tf8A2ZV+H7G7FH2IDzZmrRyDr/Cfok2Jo946HCR1TfMZhp4CZ9RZASut9Pd4F+YM1yLcRlbSdUeLnJJ2j5Kenh4Zff5Iip0uVyJi66KbboX0K24Vzt9rzuhxl1SmZa7Vta/Df1Ke4d8qd8QmeCNc2B4d08I5pLnuCLq7GjiE9YLoTNGy8O5COu9/66q4yUVwDKLk6MqY04fCGhswODzzcSQL9Jg+iAo4ljhE/Gy12hrwWtPG9+m0+vyC4w2HED57q1J1yU0t1RPS+zlIVWXDR3bWscG8XFod4iOQIt/EmuLwAe3SQCPykamnoRxC8vwFWq1w7p7mkm2lxE+cK+YPNKrGgOdrI3JAk/CEt63DpqU+2Z54pNgWL/Z5RqOs9zGH8Ig6SYnQ50wD6pnkWWfZ21qQeTTaWljSZ0ggk3PM3jZSf7YB3aR5GQpX4plRsatJ4E2HkeiZLV4NRHbGaKxt45W0DNwJGisXmamrS20NaDE9SVx2zJGBcxu9UspD/E8T7Sj8U2XU2ggw0fdnSN9hwUOc1GHF4Oi7YPfWdOwDGeEdblVjxuU6XhGzJnqCcn2A4rM3NAptDgQAG25DaOaYZbUIpgOPiFj5p+/JaNQAhvkQT7JfX7LOLiW1IB5j0QSwS8Bx1GNr4F1DOqjfxT53VZ7RYkur6yBLgNugj6JkHApVnos13K36LVwc5oXYUDWQRPEeYRRr3ggehQOGqQ9pPOPjZMDQbq2v0S5djsfKo5qVOl13Rv6KPFsGpSUGfJEmSS5L72YB7gdSU4VSyvGvp0w0HrHndOaGdfmHwUYt9hWC+8fII1LqWIDCJBMjh5lGuqw0nkJ4WSdP/rRcuyQFdKuZnmDyA1hAcTvI0kRNncD5o3IM071hBsWcDvHr1TVKwpYnFWGZjgG1mFrhuLdF5dmU03HVuwxHUFXPOe1+gkUgDH4jefIclQ81xPfPLnEySSeV+iGXPQWNtdneIraSldbFS48Ai6zCQJuQP6KXYmo558XtAPsEmHDZplygh1QKJ1I1D4WknawmJ3UFWsAArJkNPTQ1cX39Nh/XVZdZqf8Aj49/kKENzo6ynBdzTj8TjJ+QCL1qN7vZapleXk5ZpuT5bNDqKCQJslFayY/amDdw+KW4qqCTBnquv9Px5MbkpxaQjcn0wN1czZd4jEOdF9Mco+qBrtqT4XN9W/ouHVKg2aw87kfCy7UYrsitIY0qtyeamKDwrid2wialgra+CkzNag79l3SDuLXPktCol7aWmykV5Kb5MxZa7xPAIjY/Jc9jezr8VizRDnMYG6i5v4ZiN/P2U2YUWjVRJ8bCNuNhI9DZel9hMkGBoPfVP75zGueP+W2Xd20/xGSnWkrfRklJ3wJj2XGEqEGp3piQdOktngeqmJUmJrl7y527jJUR3XiNVqfWzSmuvBrWPjk3K3K54rAkrIC8ZNSqlpkEg8xZSUq8VG1HAPc1pYNVwGkyRHnxQwK3K04tVkxf4SaEyx32hy7tDUJkHSdubR102n4pnhe0bdA1ul3GBA+ElVSVuV0o/Wc6VSp/l/Qj0VdqwZtRp2lQY9mqm6FOyAsL7ea9JJ0uQkr4RWdfsmJqcQDcJbUEEjkSjKFcGnfhZDLoLF20RVqt7mUXgMUA7xbJVVqXsuKbySpYbRfKNQEWMohj1UcFiXN4p5h8wB3R3aFNFwp1f/r2g8/M8VHmuPaRpaZaNyOJQGPqfuqR8/mUuOLtafhCz6aVw/NlSXIBmbC6oxuq7piwEBom8egQjMQ9pdrJEeH03umFbEBvic0AxANiY5JDmGMLzA3cU2VLodGTfZ3Vql2yGLALm6ncA1oaOCFqgmwSd1DKAMXijqBHGUvxNV44wnDsFzQ1bDN5Sopqy+kJG03Ezc+atuR4/wDdNpu3bMdRM+yVNwk8IC7bT0lJ1OGGphsf5FQk8bssTnoDE1S4xwW8NVJZJ8l0KaxabS+hd9h5JbwKpSXVBu/JGOo2XLaUArY5CoxpgxYtaYQmKqvYbDUPdRjM3OP3SITo1Q7cw1r0PiMXHnyUNSs9/wDCFptEBVYdHLqxgk7x80fleOAcC5oduL8jvBS9zJMI2hhU/cttMyzi27LVhslwD6/2wGt3jT3ndPLCxzrwBaSATO/BTYTM3PbW1O1GpWlzujGhrWDmAdXqq9h3lpTbC4i0LFr8WTLifo/FV+HkHG1F+4MBWgVqbLXGF4txcXUuGb+zpbWlkoSjZW1yF0FdlNGwtrlblXuYDiiOed1A9111TxAe3U0yCgsTig1e+m74E4l5FmYNioet/Zc4AEhw5Qf1UmZunS70/RQ5ZVisB+YEe0/RXdxFrjJRK/BnYBSYfAwOqawoyLpSkaZRA2sgqR+IhbqoF2l1pMjgE6M0kJcG2O8tz7UBTcZANun8kwxOKDG6j6dVUQ1oMgH4orM8wNWCBAAAi5vAk35m6tUl7RbhzyR47NC4kkoTLq+qqT+UfP8AsgcXTcR4d+S4ySoW6wd5+iqa9thQfuofV6kldMEBQUTxK6qVlmfwONVnIF1SSBzXVbFeq6awMufvH26IttFNklR4AS2tXXWKxSU1MTJTYRoVJ2WzLz+6b6n3KKCCwJigzy+pRGHdKzS7Y9dBQFlHWZZSALpwshqyhVWpXQrsLdNqlFcOpBWMTFwpLZpckWKSkbQ6I0iOQJRwl0eylC7pUCpNCYJbsGqNW6NWCu3sUehFGVMU1Y0o15U4clNKtpRtLFArHr9DHVQ3w/zX6l4sjg6fQUtrgOW5XjWq4ZuOwthcrYKEo6WStSsCoop2AzF1Exuw7jl1CKzHFNLZBkHZc5pluhxAIcBxF/TzSiqyAWmYP/j1X0WlLk58ZuHDCsNXL6bhwbBHlMLk1dLmu5EJ3lmQxg+81NmpqAEyTE7DpdIKt2SqXwTJxJMtTashD4nE6QSgcvxnhB6KLMK8hZ9vJu3Wgn7VqbI4oUVpkSfIfMlc5c2aQA4Ej3n6oHGuIJgwmKN8AOW3kKdXUzX2VXdWe+oGNJuUfTrnvNDD4WiCTeTz+NkTjRSkmNqjJUDmEGVzTxgUwqyrTfTFuPlGvtlr2UFTFruo5NsFhKDWhzmkv4mxbPRpH1VJRQLlJCXCMLZeZJOw/L/Nd1g+JIMKwCmarCQwQONhtyMJdRJBLXMc3/qEIkvJbT6K3iayEoy5wA4mOpPJOO0GXNA1tsOI+qj7P4WageRYXH6qsmRRRIQtlldS0sDeQAUeXGARyK6rVUPhavjcPIrM0PQ2Ww5RtcuwoiGOCgLVMSuFZRjKSma0BRtcupujBJCFoiywlYSo2Qic1caVKVzCHcVtsjexcNdBU7tkK9OjKgdgzwtWRCIBSzC1YRlPFNPGOhsffdeW+qYdufdHzyaMb9oSCtgqJjwdiuwVyaGHYWF65LlzI4qUUVqs98y1hPpY/FR1sPImI6Wt5wisTWPNLnYotMj+69/ExZI2EZFmow1YGoC6kbOA3bO7m/UIEVWuLwwy0OdpO0tkwY4WRHhqNkeo4hD06QZYJiozyb6ZB/tqnSZocDPQJZV7QhxgAjqYPstZ3l73uHdt1EcBGx80kr4Koz7zHt8wUaiuwvUlRc8nzdmgtL2gzYSBNuqDzPGCdwqq1/PZSNdeCbKlBJ2E8raod4LFsYwuDxredPPu2zc2um7MGKY0gzP4uDuRHRUgtjZH4HOnsAAMt5H6clHDyRZfDLC/DEXB9P5qEYuDey5w+bsqWFjyP05rVZqGvkYpfAS3GDmnGDxmtsCJ4qqVGI3JcxDHkO2MX5QgnG0HCXJaMLNxqIHIWRh7QFvhqMFZo5/fHk4fVAPAO0fQqM1i0RZBCbQc8al2H5llNPF03HDuJc0Amk6z7GfXZJaLO7BkQRaDYhS4Ss6jVFUG4IjhI4joCLeqteYZZh8ewPZU0O5gjUP4XtO/9QjeJZWpLtGeU3h4fKKZ9ulQUMXFYdQf1THM+xxojU/FUQOZDgT5NEknyVUGI/fMi/i5RPDZSWKhkMyl0XqjVlEApZhKtke16z0NJCuCta1vUoRm5XYXLVIAiBNhcvctEqKs+AqZaRK18raX08UJRrXoQ0jtwQ1QIkoaqiiyNHeDPiRr6YjZBYMXRoK4f1d++P2CxLs4Zhy37pifgt9+8QIBj3/RTSsXIT+RjOG4wTEEE7TxUmpo+8RO9yoaga0F7rBt/wCSrmIrmo4ucDJ9hwC1afRPVN06S8/iA57ES416T1q6Ox9VV2rUJeGjdxDfiYXr48iJcFpyrDhlPWRLn8+Df57rVVgcCRw9uSMxjdMAbAQPSyAou8Wn8wI9R4h7j3VJ+QMkE0A4ioWva7nZZWxYe0tcJBst5o3wzyul3epyZnirEVSo6nUibtNvS4VyGMpYqnTd4PB95haOUcp6+gVMzc/vT1AP0QtOsWmWkg8wSD8QnxYmUT0Sr2cwdZxsKZAsWHQfM8HeZEqg46g1lR7AdWkkA81C/EOJkucSeJJJPqo5Vuiopryd60dQzl4sTqHXf4pdqXOpA0HdD37aHXHw5Id9Yppg8D3eFaXt0mu+ZiXaKbXPAa3mQHAD+IlQYbLS+rpi43AvB4jqhyLYrChLcw3LMfWMaduREg+XJW7D5ViagDu6Pwj/AFFZ2Ho0vtBaS1z2sLgBcAyAb7EgHgvRWVUmOnlkdzdfYueqcOIlG/3TxDvwtHm79FE7sHV3dUptHqVdcwzHu2F28bDaTySLH4owHVXjxWDdmymyWLFx5FrPkyCdv7LQ67q/+VoHuSUZg/2aYek8PNSo4tvctA2jkj6eKey/Ejhce2yArY1znDUHSeHNT1Y10B7/AJGLMhwlPiT/AIj9F0WYUGAw+6VDU5pgFs8Tf+Slp0iBc3BiSJmyU5p9JB8ruTDMVkDHtLqDr8jcfqFX9ZBIIgixTrD4s03AhR9osCKje/p7j744+fp8kM0pK1wx2HI09snaFraqlbUSqniVO2ulGyg5z0LiKllx3ygrulUw4oBoAuqm9m/M/wBe6e0mmEny0eN3n9AnzBZU+SrN6kO8KWoUO+ookW2T4fdFNKCwpuUUCuJ9W/2R+wWLpk8re6iBQea5j3TLfffYdBxd+i5mPHKclGPbCk65YJnWYBztDT4WG/U/yU2DyYOYC6ZPAcBwQeSYPvKgJ+63h+Y8B9VbqOCe4SwEjbYm69fgwRwQUEYZS3uyi4ptkhFsRTP8bf8AUFYsTsq3jDDweRB90+IyZcMwekz6pa4O/KQfgnOPFykWNCGIU+hhjqViPP8Akqk/EaXEclb6LtVJrugHqPCflKp+b+BzgN3WJ6NMwPOfZNiY1xIZNwWELGPrv8T58IeQYBIB0svw910cBlf/ADG/96pPw1StZXHcte6o2iAI8EBzyLFz3Ec+A5cVNhca+oYY97gDGp1Om4H/AEkLXuhCNuhTTkyCrgsrH/EaeX72ofkVDSo5Y78TgPzaq2n4nZNNNYHej/2HNPrDihcbXrWDq1GkDt4DJ5gajCkcuOXTQDi0DvZlrCAP3h4Brqzz8AYK1gcLR77X9lqaG3BJDASP/wA3kfpxXBz/ALoQ3Escefc6p9WQPmh3ZmK0mtUfUZvpaO5bbyOoo90QdrHGIzk4h50j7gcGwQW0y5sOqVH7Ehsw1s7nnYV2YMY0tpkgOJLj+J03gngOnxS/E5yHsLW6aTBpDaYBl8m5Loi1rW34oTWgm1J2FGNKh5lfaX7PWp1Gtsx0u4kt2d66SV7Di8bAlpsRIP5gRIj0uvAxEEk34ACZ672C9T7BZp9pwIY4y/DnQeZYSTTP+WW/4Vnzbtj2klFdsPzt0tMmSNuJBN9hw6qU4YOpBrwNh8lDjRqaQ7iLXNgDAnmT6rMJWfBnhEOjnt81ypNtcjMdXR3gqkgtP3m2M8uB8l3iw7R4R4iYj3Wd3JDwZJgAQB1KmZmLNbgTBHE7RMb7cgtGCV0mNlBdo4+zuO5j1E7XG90M2YuIIPp0gpm6kCefO/zXP2A7abDYyAI8iV0JxVWhCTAS2d/VTYOtpdO42I59UWMubxe0eRn5IPG5lh6G5L3cmR7kmyzNNBqLfBXu02XChUBb9yoC5o5REt9/dKm4lGZ7nDsQ8Et0taIa0GYHG/ElKHBC6b4N0Nyit3ZMzNTqjSfNEnFhLw0rC3qrcUWpNE+DxwFYj830VlpPsqHjBpIcNxdWLLM21sBQSjXKLjK+BvWehXvWPrSoi5Cg6DsG7dFNPFCYVvhU3eLgfU3uzfZB41wd1sQGtLnGGi5/rnwVbxWLL3Fztzw5AbNC7zjMtTtA+603/id+g+cpbuQZXR+naX04+pLt/sIyyvhDjKcI6o61gLk8l7R2epBuGpAcWz5k8T1Xk2VVKjGthoLT4ttyvXcjrNdh6ZbtpA2jay7MeWY5KjwzFvsq5iPHVaOZ/utrEuJqn2XTMzcpFiVtYgiHLonyWrqY9v5TPo4fq0/FIu0lGDP9clixMXZin2JGUifmi8HVfSc17ZadrcehHJYsTWk1TBLhT7SB9El1OHt3vaPzAjfyVdx/anW0sNNrmngRY/FYsWbHpMUHwi5OxLhWBzwxlHW5xgDxPJ8hxUuKyirScRXaab3QdBH4eZIMAchdYsWxC2+SOjgHVHBrJc5xhrWiS4iTb0HsnVLsPjy0xh3AcS59IQB01z7LaxWDJ0cf7j4zd1PQIIkuZu2BFnb+1iiOzmBxmErd5TcKfPUA9r28WuaDceojmtrE3HBS7EzyNHp2CzXDVBqee7fHiE+E8JGr9UJj+2eX0H+Ks4usYa17pi27WEc+KxYkZdNjXNB4pbgP/wCSsFPhZUdPEtIA9DB9kwo9qWvgsY1rTfUIJ89vqsWLLOKgvadDDFSbTQLmObiIY5xkmbEWIjfil+GLTuFixDudGpxRLXotI2CV1qcEiCQsWKl7uAHwiUYMPY57J8EamndoOxniLH4IF6xYl4W90ovw/wCBe4Hc9Q1KqxYtaAbAcXqcIAKNyiqWgNcI+qxYo+UCm0x0aq7puWliS0a0xoywAS7OMfobDT4j/wCI4lYsXBxwWXWNS+f2DbqHAmwuBL2OfcNAgdT09FxTolpvtsPTf5hbWL0XgyLsvuVgCiz/AKR8v1Xp2HbDGjk0D2WLFePti8nSP//Z"/>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sp>
        <p:nvSpPr>
          <p:cNvPr id="5" name="AutoShape 8" descr="data:image/jpeg;base64,/9j/4AAQSkZJRgABAQAAAQABAAD/2wCEAAkGBhQSEBUTExQUFRUUFxcUGRgXFxUVFxQYFxQWFBYVFhgXHCYeFxkjGRcXHy8gJCcpLCwsFR4xNTAqNSYrLCkBCQoKDgwOGg8PGiokHyQsLCksKiwsLCwsLCksLCwsLCwsLCwsLCwsLCksLCwsLCwsLCwpKSwpLCksLCwpLCkpLP/AABEIAKgBLAMBIgACEQEDEQH/xAAbAAACAgMBAAAAAAAAAAAAAAAEBQMGAAECB//EAEIQAAEDAgQDBgMFBgMIAwAAAAEAAhEDIQQFEjFBUWEGEyJxgaGRscEUMkJS0QcjYuHw8YKSshUWQ1Nyk6LCFzNj/8QAGwEAAgMBAQEAAAAAAAAAAAAAAgMAAQQFBgf/xAAtEQACAgEEAQMCBgIDAAAAAAAAAQIRAwQSITFBEyJRBXFhgaGxwdEyMxQkkf/aAAwDAQACEQMRAD8ABzTCmliKjCPuvcPMT+iK7N4VtSqJa1wYSSHQRBEetwEZ24wenGOIMhw1fT5hL8gdFeCYBBvE8DFjuJTIPZKxa93A9zbKaLpDIpP6Tp/y7fBOaz8S5jaDAXF0amiPumC6Cfug/VVLD09T2NOqoSdMw4NLhYwLAe69WwuAp6hU1EEzEfhkQUuWS5KSVfybqUYNSd/qG5ng9dJ7Y3bbzFx7heZtoeKOYj/LUC9AqvcCZOsEyLlpA5bwfZUvGs01nDaC70GmfomxTXaMcMkW/a+Ry/BvDy0gNkQ9oILHtiNTTu09DOyX5LRDa7bz4tIPS6YuxoLLEk8Z2S/B4dvfscLEG/Weaz6rHJaeUpLwaFrcebL6cGm65o67Q4nQR1n5NUfZ3OWNcQ6GjraRcEed/ZT5+1uoFwkAn0kAJScDTcLW9foVg0sVPTKL8/2MkmxnnuNd3xG7WwGkncaQQR0O6XnMY4KStQ73DAj71G3nTJsf8Jt5OHJLKMsGo+nTgugoRgqQpOV0PT2oqF0Gw2gSAI6Iw4moXADjy/ulDxTLW1HtA1CfC6LyRcXjZMMLWBLYdEbGbeqCV7lQvat6vryMcFiWNqwS4kixIsfKF3muXS1z+PkBI+KX1aTWAVTcgw2Dve5+nqn2MdFMm5BBO3CFcrialtuolZqU9LZ4AE248UZ2VrS+qLbMcJ2vqB36onB4APpd4agpt2aTFz1R+T5cG0w/7znTJnwm5uIRYpPyBnp9E+Iq6R+BLnGY+4fWEwx9Mxs0e/sgKQ1OAlp6Rf5LQujKRZtgfHRb+F2one4DRZ3qT8VT/wBoOd9xSFGnUd3rp1RuGG0SBaR1vC9FxtOCJOw+C8Tx4+04yrV3aXHjNoIb8p9Vnddmi240VapRc42G6hqYJ0SBYcVcPsgAMC+kD5/16Kf7C06WxYGfht7wh9UH0il/YHgXb/RWUMM5xI5W8uatmYYTUWsbuZPkBYn3U+HyxtNsD+vNGshPSsp1clvh2Eg8503BRfftLfEDJA0Bo8Rgbk+ib5zlgcB6x1/oquFxa5x4wR6bfJNUhTjTPZP2b4dmIaTDYptaC3+K4kzvAHurbiAO8c1oADYERaIgellSP2LY+O9pRuGuBniJkddx/RVzrVhpdUFt5nhH5vghvkNWKsJjx3hpimSQS2ARESXcbQJCmq4iiXMLwAA7wbQ4gEEW3A1eRKF7L1qdYPrMgmo52q+wBIEDkQJ/spsfRccXR8DdAa86iBIDQ2zeUuc34FVJWnTDTpkefuAaLeETtwkgCfihcXjWGh3Aa675c+Ia4CYi88twFDRL8QXPp0KlakagcSHtYHaLBjdRuLcBzQGc9o6DmhrcPVpODvHAkRsR4SeKPBhxuTlO/uFmzzUYxh939yyYPtLTosZSZTDiGyJcGzMyQIJibLtvbd7Z7ygW8ocIPqQvNHZyDUlzoG4kXZyi4Pw5o7B5iHEAmmZ/EDB4y0iBO+6GuaQt/LLtmeJ+1tpvFMT44kgmJAubDe67y/DU9G3Exc7AxwK1lD9RbY2EQLgSLTysPZCOzxlNzmUm62tcRIDQJH3hczusc4ym/sdCGSMIUAftEcKnc1WNdHiZJEAmxEe6quGIZUY6NiJJuP7L0Pt7TDsHEXBDh04fVeZO2C0wnZzJR2sv/Z/C0KmKaXVRDKZ0sFgCTpn4Kw4mm12oUneJmxmWn+E9Oq86y6kQ/V4g1zSCQRYETb1+SfZfmzKWkB8hg0mAIAJJurzKUo2Nx0nVhVbM6mku0mA7SbizuUbpdUra3B0HkZ8iB80wzSqwPD2lpFTwm8wdgbKCo1ga1v8AxJl3QAxEc+PqFox5VLAr7MktLDHnco+TnL6L6rJ1sY3rc/C3zRuXYZjarQHFxm5PHyHBKcJWLRFrugedp8kfls/aGzwP0TdXnjPTyr4a/QDT6b0slpB+akar7SVjey4+8yoJi4P6rrNqcvvsXRPKUbRxLdZYwQG2HKOfmvP6RtQSOq3wLMBkdai8Et1NuHQ4EFpsRG+yAzHDdyTT0zcltrOB2J+KtrKkH5dFNmGUCs0eKHDjE25LoRlaE8Xyedl9N7QwB7XAX2cCeJ3kco6KLudEEucByEA9diU17Q5N3J8MFx5AhVnGFzfvOueG6LhkY2q5yCZdOkQGjbSBwR2M7fk0e7aOEarbcohU2o8lcGmQr48gc+Bq7PaukM1S0SQ21uasvYvtDEsqHwHbo7pxv9F5+Xx5lT08YWkOaYI48+H6qpLj29kv5PVsHjHmtLnHRq2A4cJ4lbyOie/cZPhLuJ5kKu5JmYq05G4METMeqZNxBGxI8jC4kvqLhPbOPX4mrYq48lg7QkNw1Z/EU3cY4LyDKaWmkXG0n4q3dpc0f9me0uJLxpHGeMdFU8dhmsaA5xAaAP1W/HqY5obkqFxxtHYwRdfmIXQwzhEi9x8v0Suni9L4a9wM7OHSeXJPqOMkCfVX0Go2QU8EQS7ibegXDwQsxWYPB8EHzshDmNQ7tHoZRpkaaJxTuSeVunNU/NKIFR0bSrjSrB45HiFVc1oEVCDxT4vkTNcWWr9kGL0Yp0mAWXbwcLifMGPRxV0z3MYpPaCYeXtEb3kWVR/ZjRotbVq1mPsfA8Wa3SCXSZib7I7EdomlzRTAZ3es+MAg2t0aYlKypykqGYXGMW2TZbi3YPxW0OaGhotpdN55gBT5p2hYynXc5x711LSyx2MwJ4SXBIcJmQfUDCx9es53eGncMY0gEOcTYWi3lKNzDKGnxYpw+8x76g+6wA+GmwR4nOI09AD0luNLmv8A0VPJfZcsvxAZlzKDA/V3egOAs5xuQDPOyq+b5a5mkmQCIMiSXaZcBFoB+SYZV24w7PB3mlhdYOa6AI2kjnxVu7ulVa0kNcB4mndt+IUlklFbE+AsSi+ZI8yflrgzU4QItJsbwd77z/W9k7LdmacHvGNcajS4agHQ3SY32uZTHPDdjGAWMCNmjr6Suah0U31CYFNhIi1mglI9ZqVGp4FtsrWQY6szAVxRDi4udTa4ES1oJmJ3N/ZVdnaAUhogeG1wJ+a9I7G5f3WCoh25brPUvJd9fZT4ns3hqri802EncxE/BEslWB6aaDM/o96wgCfC4Hbci0eq8odR3XuYoNFwACem/mvJs6wGjEVGRs4x5bj2RwjTMc5WkKK+M002AbmfKAg2vJ3RFehIHQkfH+yIo5VaSmXREmznD4hwiDtsPdWHCYzvXydLSbm25iLFJ/sEInBtLSjU+KK2ux7/ALJedrhxmAJ635Jvhcqf3ofpsCCeHBOsgxWrDtsLSEY5qHLO4OKRaVOxcMI2oXtdsdPmDEyFmHynQHQTJMyQPhYojBjxu8m/JHQsenivTQyUmmLqWTN3c5zj8AjKdIA8QR1N/ipgtOatFULcmxD2po+Aui9oPMRELzLMBc816j2pxLRR0EXcJ8oIuvP8XSBIBvJHzQbqY+Md0ULKNICxI5/yXdVlpJClxmGOq3P2QeLZfZApWxjjSBq1KRbglhqkJrTpmbgRwj6pdmtCHgNG4lNUvAmUfJZew1eRVHLR/wCys5cqp2IaWiqD/B6WcrMai8f9Tf8A2ZV+H7G7FH2IDzZmrRyDr/Cfok2Jo946HCR1TfMZhp4CZ9RZASut9Pd4F+YM1yLcRlbSdUeLnJJ2j5Kenh4Zff5Iip0uVyJi66KbboX0K24Vzt9rzuhxl1SmZa7Vta/Df1Ke4d8qd8QmeCNc2B4d08I5pLnuCLq7GjiE9YLoTNGy8O5COu9/66q4yUVwDKLk6MqY04fCGhswODzzcSQL9Jg+iAo4ljhE/Gy12hrwWtPG9+m0+vyC4w2HED57q1J1yU0t1RPS+zlIVWXDR3bWscG8XFod4iOQIt/EmuLwAe3SQCPykamnoRxC8vwFWq1w7p7mkm2lxE+cK+YPNKrGgOdrI3JAk/CEt63DpqU+2Z54pNgWL/Z5RqOs9zGH8Ig6SYnQ50wD6pnkWWfZ21qQeTTaWljSZ0ggk3PM3jZSf7YB3aR5GQpX4plRsatJ4E2HkeiZLV4NRHbGaKxt45W0DNwJGisXmamrS20NaDE9SVx2zJGBcxu9UspD/E8T7Sj8U2XU2ggw0fdnSN9hwUOc1GHF4Oi7YPfWdOwDGeEdblVjxuU6XhGzJnqCcn2A4rM3NAptDgQAG25DaOaYZbUIpgOPiFj5p+/JaNQAhvkQT7JfX7LOLiW1IB5j0QSwS8Bx1GNr4F1DOqjfxT53VZ7RYkur6yBLgNugj6JkHApVnos13K36LVwc5oXYUDWQRPEeYRRr3ggehQOGqQ9pPOPjZMDQbq2v0S5djsfKo5qVOl13Rv6KPFsGpSUGfJEmSS5L72YB7gdSU4VSyvGvp0w0HrHndOaGdfmHwUYt9hWC+8fII1LqWIDCJBMjh5lGuqw0nkJ4WSdP/rRcuyQFdKuZnmDyA1hAcTvI0kRNncD5o3IM071hBsWcDvHr1TVKwpYnFWGZjgG1mFrhuLdF5dmU03HVuwxHUFXPOe1+gkUgDH4jefIclQ81xPfPLnEySSeV+iGXPQWNtdneIraSldbFS48Ai6zCQJuQP6KXYmo558XtAPsEmHDZplygh1QKJ1I1D4WknawmJ3UFWsAArJkNPTQ1cX39Nh/XVZdZqf8Aj49/kKENzo6ynBdzTj8TjJ+QCL1qN7vZapleXk5ZpuT5bNDqKCQJslFayY/amDdw+KW4qqCTBnquv9Px5MbkpxaQjcn0wN1czZd4jEOdF9Mco+qBrtqT4XN9W/ouHVKg2aw87kfCy7UYrsitIY0qtyeamKDwrid2wialgra+CkzNag79l3SDuLXPktCol7aWmykV5Kb5MxZa7xPAIjY/Jc9jezr8VizRDnMYG6i5v4ZiN/P2U2YUWjVRJ8bCNuNhI9DZel9hMkGBoPfVP75zGueP+W2Xd20/xGSnWkrfRklJ3wJj2XGEqEGp3piQdOktngeqmJUmJrl7y527jJUR3XiNVqfWzSmuvBrWPjk3K3K54rAkrIC8ZNSqlpkEg8xZSUq8VG1HAPc1pYNVwGkyRHnxQwK3K04tVkxf4SaEyx32hy7tDUJkHSdubR102n4pnhe0bdA1ul3GBA+ElVSVuV0o/Wc6VSp/l/Qj0VdqwZtRp2lQY9mqm6FOyAsL7ea9JJ0uQkr4RWdfsmJqcQDcJbUEEjkSjKFcGnfhZDLoLF20RVqt7mUXgMUA7xbJVVqXsuKbySpYbRfKNQEWMohj1UcFiXN4p5h8wB3R3aFNFwp1f/r2g8/M8VHmuPaRpaZaNyOJQGPqfuqR8/mUuOLtafhCz6aVw/NlSXIBmbC6oxuq7piwEBom8egQjMQ9pdrJEeH03umFbEBvic0AxANiY5JDmGMLzA3cU2VLodGTfZ3Vql2yGLALm6ncA1oaOCFqgmwSd1DKAMXijqBHGUvxNV44wnDsFzQ1bDN5Sopqy+kJG03Ezc+atuR4/wDdNpu3bMdRM+yVNwk8IC7bT0lJ1OGGphsf5FQk8bssTnoDE1S4xwW8NVJZJ8l0KaxabS+hd9h5JbwKpSXVBu/JGOo2XLaUArY5CoxpgxYtaYQmKqvYbDUPdRjM3OP3SITo1Q7cw1r0PiMXHnyUNSs9/wDCFptEBVYdHLqxgk7x80fleOAcC5oduL8jvBS9zJMI2hhU/cttMyzi27LVhslwD6/2wGt3jT3ndPLCxzrwBaSATO/BTYTM3PbW1O1GpWlzujGhrWDmAdXqq9h3lpTbC4i0LFr8WTLifo/FV+HkHG1F+4MBWgVqbLXGF4txcXUuGb+zpbWlkoSjZW1yF0FdlNGwtrlblXuYDiiOed1A9111TxAe3U0yCgsTig1e+m74E4l5FmYNioet/Zc4AEhw5Qf1UmZunS70/RQ5ZVisB+YEe0/RXdxFrjJRK/BnYBSYfAwOqawoyLpSkaZRA2sgqR+IhbqoF2l1pMjgE6M0kJcG2O8tz7UBTcZANun8kwxOKDG6j6dVUQ1oMgH4orM8wNWCBAAAi5vAk35m6tUl7RbhzyR47NC4kkoTLq+qqT+UfP8AsgcXTcR4d+S4ySoW6wd5+iqa9thQfuofV6kldMEBQUTxK6qVlmfwONVnIF1SSBzXVbFeq6awMufvH26IttFNklR4AS2tXXWKxSU1MTJTYRoVJ2WzLz+6b6n3KKCCwJigzy+pRGHdKzS7Y9dBQFlHWZZSALpwshqyhVWpXQrsLdNqlFcOpBWMTFwpLZpckWKSkbQ6I0iOQJRwl0eylC7pUCpNCYJbsGqNW6NWCu3sUehFGVMU1Y0o15U4clNKtpRtLFArHr9DHVQ3w/zX6l4sjg6fQUtrgOW5XjWq4ZuOwthcrYKEo6WStSsCoop2AzF1Exuw7jl1CKzHFNLZBkHZc5pluhxAIcBxF/TzSiqyAWmYP/j1X0WlLk58ZuHDCsNXL6bhwbBHlMLk1dLmu5EJ3lmQxg+81NmpqAEyTE7DpdIKt2SqXwTJxJMtTashD4nE6QSgcvxnhB6KLMK8hZ9vJu3Wgn7VqbI4oUVpkSfIfMlc5c2aQA4Ej3n6oHGuIJgwmKN8AOW3kKdXUzX2VXdWe+oGNJuUfTrnvNDD4WiCTeTz+NkTjRSkmNqjJUDmEGVzTxgUwqyrTfTFuPlGvtlr2UFTFruo5NsFhKDWhzmkv4mxbPRpH1VJRQLlJCXCMLZeZJOw/L/Nd1g+JIMKwCmarCQwQONhtyMJdRJBLXMc3/qEIkvJbT6K3iayEoy5wA4mOpPJOO0GXNA1tsOI+qj7P4WageRYXH6qsmRRRIQtlldS0sDeQAUeXGARyK6rVUPhavjcPIrM0PQ2Ww5RtcuwoiGOCgLVMSuFZRjKSma0BRtcupujBJCFoiywlYSo2Qic1caVKVzCHcVtsjexcNdBU7tkK9OjKgdgzwtWRCIBSzC1YRlPFNPGOhsffdeW+qYdufdHzyaMb9oSCtgqJjwdiuwVyaGHYWF65LlzI4qUUVqs98y1hPpY/FR1sPImI6Wt5wisTWPNLnYotMj+69/ExZI2EZFmow1YGoC6kbOA3bO7m/UIEVWuLwwy0OdpO0tkwY4WRHhqNkeo4hD06QZYJiozyb6ZB/tqnSZocDPQJZV7QhxgAjqYPstZ3l73uHdt1EcBGx80kr4Koz7zHt8wUaiuwvUlRc8nzdmgtL2gzYSBNuqDzPGCdwqq1/PZSNdeCbKlBJ2E8raod4LFsYwuDxredPPu2zc2um7MGKY0gzP4uDuRHRUgtjZH4HOnsAAMt5H6clHDyRZfDLC/DEXB9P5qEYuDey5w+bsqWFjyP05rVZqGvkYpfAS3GDmnGDxmtsCJ4qqVGI3JcxDHkO2MX5QgnG0HCXJaMLNxqIHIWRh7QFvhqMFZo5/fHk4fVAPAO0fQqM1i0RZBCbQc8al2H5llNPF03HDuJc0Amk6z7GfXZJaLO7BkQRaDYhS4Ss6jVFUG4IjhI4joCLeqteYZZh8ewPZU0O5gjUP4XtO/9QjeJZWpLtGeU3h4fKKZ9ulQUMXFYdQf1THM+xxojU/FUQOZDgT5NEknyVUGI/fMi/i5RPDZSWKhkMyl0XqjVlEApZhKtke16z0NJCuCta1vUoRm5XYXLVIAiBNhcvctEqKs+AqZaRK18raX08UJRrXoQ0jtwQ1QIkoaqiiyNHeDPiRr6YjZBYMXRoK4f1d++P2CxLs4Zhy37pifgt9+8QIBj3/RTSsXIT+RjOG4wTEEE7TxUmpo+8RO9yoaga0F7rBt/wCSrmIrmo4ucDJ9hwC1afRPVN06S8/iA57ES416T1q6Ox9VV2rUJeGjdxDfiYXr48iJcFpyrDhlPWRLn8+Df57rVVgcCRw9uSMxjdMAbAQPSyAou8Wn8wI9R4h7j3VJ+QMkE0A4ioWva7nZZWxYe0tcJBst5o3wzyul3epyZnirEVSo6nUibtNvS4VyGMpYqnTd4PB95haOUcp6+gVMzc/vT1AP0QtOsWmWkg8wSD8QnxYmUT0Sr2cwdZxsKZAsWHQfM8HeZEqg46g1lR7AdWkkA81C/EOJkucSeJJJPqo5Vuiopryd60dQzl4sTqHXf4pdqXOpA0HdD37aHXHw5Id9Yppg8D3eFaXt0mu+ZiXaKbXPAa3mQHAD+IlQYbLS+rpi43AvB4jqhyLYrChLcw3LMfWMaduREg+XJW7D5ViagDu6Pwj/AFFZ2Ho0vtBaS1z2sLgBcAyAb7EgHgvRWVUmOnlkdzdfYueqcOIlG/3TxDvwtHm79FE7sHV3dUptHqVdcwzHu2F28bDaTySLH4owHVXjxWDdmymyWLFx5FrPkyCdv7LQ67q/+VoHuSUZg/2aYek8PNSo4tvctA2jkj6eKey/Ejhce2yArY1znDUHSeHNT1Y10B7/AJGLMhwlPiT/AIj9F0WYUGAw+6VDU5pgFs8Tf+Slp0iBc3BiSJmyU5p9JB8ruTDMVkDHtLqDr8jcfqFX9ZBIIgixTrD4s03AhR9osCKje/p7j744+fp8kM0pK1wx2HI09snaFraqlbUSqniVO2ulGyg5z0LiKllx3ygrulUw4oBoAuqm9m/M/wBe6e0mmEny0eN3n9AnzBZU+SrN6kO8KWoUO+ookW2T4fdFNKCwpuUUCuJ9W/2R+wWLpk8re6iBQea5j3TLfffYdBxd+i5mPHKclGPbCk65YJnWYBztDT4WG/U/yU2DyYOYC6ZPAcBwQeSYPvKgJ+63h+Y8B9VbqOCe4SwEjbYm69fgwRwQUEYZS3uyi4ptkhFsRTP8bf8AUFYsTsq3jDDweRB90+IyZcMwekz6pa4O/KQfgnOPFykWNCGIU+hhjqViPP8Akqk/EaXEclb6LtVJrugHqPCflKp+b+BzgN3WJ6NMwPOfZNiY1xIZNwWELGPrv8T58IeQYBIB0svw910cBlf/ADG/96pPw1StZXHcte6o2iAI8EBzyLFz3Ec+A5cVNhca+oYY97gDGp1Om4H/AEkLXuhCNuhTTkyCrgsrH/EaeX72ofkVDSo5Y78TgPzaq2n4nZNNNYHej/2HNPrDihcbXrWDq1GkDt4DJ5gajCkcuOXTQDi0DvZlrCAP3h4Brqzz8AYK1gcLR77X9lqaG3BJDASP/wA3kfpxXBz/ALoQ3Escefc6p9WQPmh3ZmK0mtUfUZvpaO5bbyOoo90QdrHGIzk4h50j7gcGwQW0y5sOqVH7Ehsw1s7nnYV2YMY0tpkgOJLj+J03gngOnxS/E5yHsLW6aTBpDaYBl8m5Loi1rW34oTWgm1J2FGNKh5lfaX7PWp1Gtsx0u4kt2d66SV7Di8bAlpsRIP5gRIj0uvAxEEk34ACZ672C9T7BZp9pwIY4y/DnQeZYSTTP+WW/4Vnzbtj2klFdsPzt0tMmSNuJBN9hw6qU4YOpBrwNh8lDjRqaQ7iLXNgDAnmT6rMJWfBnhEOjnt81ypNtcjMdXR3gqkgtP3m2M8uB8l3iw7R4R4iYj3Wd3JDwZJgAQB1KmZmLNbgTBHE7RMb7cgtGCV0mNlBdo4+zuO5j1E7XG90M2YuIIPp0gpm6kCefO/zXP2A7abDYyAI8iV0JxVWhCTAS2d/VTYOtpdO42I59UWMubxe0eRn5IPG5lh6G5L3cmR7kmyzNNBqLfBXu02XChUBb9yoC5o5REt9/dKm4lGZ7nDsQ8Et0taIa0GYHG/ElKHBC6b4N0Nyit3ZMzNTqjSfNEnFhLw0rC3qrcUWpNE+DxwFYj830VlpPsqHjBpIcNxdWLLM21sBQSjXKLjK+BvWehXvWPrSoi5Cg6DsG7dFNPFCYVvhU3eLgfU3uzfZB41wd1sQGtLnGGi5/rnwVbxWLL3Fztzw5AbNC7zjMtTtA+603/id+g+cpbuQZXR+naX04+pLt/sIyyvhDjKcI6o61gLk8l7R2epBuGpAcWz5k8T1Xk2VVKjGthoLT4ttyvXcjrNdh6ZbtpA2jay7MeWY5KjwzFvsq5iPHVaOZ/utrEuJqn2XTMzcpFiVtYgiHLonyWrqY9v5TPo4fq0/FIu0lGDP9clixMXZin2JGUifmi8HVfSc17ZadrcehHJYsTWk1TBLhT7SB9El1OHt3vaPzAjfyVdx/anW0sNNrmngRY/FYsWbHpMUHwi5OxLhWBzwxlHW5xgDxPJ8hxUuKyirScRXaab3QdBH4eZIMAchdYsWxC2+SOjgHVHBrJc5xhrWiS4iTb0HsnVLsPjy0xh3AcS59IQB01z7LaxWDJ0cf7j4zd1PQIIkuZu2BFnb+1iiOzmBxmErd5TcKfPUA9r28WuaDceojmtrE3HBS7EzyNHp2CzXDVBqee7fHiE+E8JGr9UJj+2eX0H+Ks4usYa17pi27WEc+KxYkZdNjXNB4pbgP/wCSsFPhZUdPEtIA9DB9kwo9qWvgsY1rTfUIJ89vqsWLLOKgvadDDFSbTQLmObiIY5xkmbEWIjfil+GLTuFixDudGpxRLXotI2CV1qcEiCQsWKl7uAHwiUYMPY57J8EamndoOxniLH4IF6xYl4W90ovw/wCBe4Hc9Q1KqxYtaAbAcXqcIAKNyiqWgNcI+qxYo+UCm0x0aq7puWliS0a0xoywAS7OMfobDT4j/wCI4lYsXBxwWXWNS+f2DbqHAmwuBL2OfcNAgdT09FxTolpvtsPTf5hbWL0XgyLsvuVgCiz/AKR8v1Xp2HbDGjk0D2WLFePti8nSP//Z"/>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sp>
        <p:nvSpPr>
          <p:cNvPr id="6" name="AutoShape 10" descr="data:image/jpeg;base64,/9j/4AAQSkZJRgABAQAAAQABAAD/2wCEAAkGBhQSEBUTExQUFRUUFxcUGRgXFxUVFxQYFxQWFBYVFhgXHCYeFxkjGRcXHy8gJCcpLCwsFR4xNTAqNSYrLCkBCQoKDgwOGg8PGiokHyQsLCksKiwsLCwsLCksLCwsLCwsLCwsLCwsLCksLCwsLCwsLCwpKSwpLCksLCwpLCkpLP/AABEIAKgBLAMBIgACEQEDEQH/xAAbAAACAgMBAAAAAAAAAAAAAAAEBQMGAAECB//EAEIQAAEDAgQDBgMFBgMIAwAAAAEAAhEDIQQFEjFBUWEGEyJxgaGRscEUMkJS0QcjYuHw8YKSshUWQ1Nyk6LCFzNj/8QAGwEAAgMBAQEAAAAAAAAAAAAAAgMAAQQFBgf/xAAtEQACAgEEAQMCBgIDAAAAAAAAAQIRAwQSITFBEyJRBXFhgaGxwdEyMxQkkf/aAAwDAQACEQMRAD8ABzTCmliKjCPuvcPMT+iK7N4VtSqJa1wYSSHQRBEetwEZ24wenGOIMhw1fT5hL8gdFeCYBBvE8DFjuJTIPZKxa93A9zbKaLpDIpP6Tp/y7fBOaz8S5jaDAXF0amiPumC6Cfug/VVLD09T2NOqoSdMw4NLhYwLAe69WwuAp6hU1EEzEfhkQUuWS5KSVfybqUYNSd/qG5ng9dJ7Y3bbzFx7heZtoeKOYj/LUC9AqvcCZOsEyLlpA5bwfZUvGs01nDaC70GmfomxTXaMcMkW/a+Ry/BvDy0gNkQ9oILHtiNTTu09DOyX5LRDa7bz4tIPS6YuxoLLEk8Z2S/B4dvfscLEG/Weaz6rHJaeUpLwaFrcebL6cGm65o67Q4nQR1n5NUfZ3OWNcQ6GjraRcEed/ZT5+1uoFwkAn0kAJScDTcLW9foVg0sVPTKL8/2MkmxnnuNd3xG7WwGkncaQQR0O6XnMY4KStQ73DAj71G3nTJsf8Jt5OHJLKMsGo+nTgugoRgqQpOV0PT2oqF0Gw2gSAI6Iw4moXADjy/ulDxTLW1HtA1CfC6LyRcXjZMMLWBLYdEbGbeqCV7lQvat6vryMcFiWNqwS4kixIsfKF3muXS1z+PkBI+KX1aTWAVTcgw2Dve5+nqn2MdFMm5BBO3CFcrialtuolZqU9LZ4AE248UZ2VrS+qLbMcJ2vqB36onB4APpd4agpt2aTFz1R+T5cG0w/7znTJnwm5uIRYpPyBnp9E+Iq6R+BLnGY+4fWEwx9Mxs0e/sgKQ1OAlp6Rf5LQujKRZtgfHRb+F2one4DRZ3qT8VT/wBoOd9xSFGnUd3rp1RuGG0SBaR1vC9FxtOCJOw+C8Tx4+04yrV3aXHjNoIb8p9Vnddmi240VapRc42G6hqYJ0SBYcVcPsgAMC+kD5/16Kf7C06WxYGfht7wh9UH0il/YHgXb/RWUMM5xI5W8uatmYYTUWsbuZPkBYn3U+HyxtNsD+vNGshPSsp1clvh2Eg8503BRfftLfEDJA0Bo8Rgbk+ib5zlgcB6x1/oquFxa5x4wR6bfJNUhTjTPZP2b4dmIaTDYptaC3+K4kzvAHurbiAO8c1oADYERaIgellSP2LY+O9pRuGuBniJkddx/RVzrVhpdUFt5nhH5vghvkNWKsJjx3hpimSQS2ARESXcbQJCmq4iiXMLwAA7wbQ4gEEW3A1eRKF7L1qdYPrMgmo52q+wBIEDkQJ/spsfRccXR8DdAa86iBIDQ2zeUuc34FVJWnTDTpkefuAaLeETtwkgCfihcXjWGh3Aa675c+Ia4CYi88twFDRL8QXPp0KlakagcSHtYHaLBjdRuLcBzQGc9o6DmhrcPVpODvHAkRsR4SeKPBhxuTlO/uFmzzUYxh939yyYPtLTosZSZTDiGyJcGzMyQIJibLtvbd7Z7ygW8ocIPqQvNHZyDUlzoG4kXZyi4Pw5o7B5iHEAmmZ/EDB4y0iBO+6GuaQt/LLtmeJ+1tpvFMT44kgmJAubDe67y/DU9G3Exc7AxwK1lD9RbY2EQLgSLTysPZCOzxlNzmUm62tcRIDQJH3hczusc4ym/sdCGSMIUAftEcKnc1WNdHiZJEAmxEe6quGIZUY6NiJJuP7L0Pt7TDsHEXBDh04fVeZO2C0wnZzJR2sv/Z/C0KmKaXVRDKZ0sFgCTpn4Kw4mm12oUneJmxmWn+E9Oq86y6kQ/V4g1zSCQRYETb1+SfZfmzKWkB8hg0mAIAJJurzKUo2Nx0nVhVbM6mku0mA7SbizuUbpdUra3B0HkZ8iB80wzSqwPD2lpFTwm8wdgbKCo1ga1v8AxJl3QAxEc+PqFox5VLAr7MktLDHnco+TnL6L6rJ1sY3rc/C3zRuXYZjarQHFxm5PHyHBKcJWLRFrugedp8kfls/aGzwP0TdXnjPTyr4a/QDT6b0slpB+akar7SVjey4+8yoJi4P6rrNqcvvsXRPKUbRxLdZYwQG2HKOfmvP6RtQSOq3wLMBkdai8Et1NuHQ4EFpsRG+yAzHDdyTT0zcltrOB2J+KtrKkH5dFNmGUCs0eKHDjE25LoRlaE8Xyedl9N7QwB7XAX2cCeJ3kco6KLudEEucByEA9diU17Q5N3J8MFx5AhVnGFzfvOueG6LhkY2q5yCZdOkQGjbSBwR2M7fk0e7aOEarbcohU2o8lcGmQr48gc+Bq7PaukM1S0SQ21uasvYvtDEsqHwHbo7pxv9F5+Xx5lT08YWkOaYI48+H6qpLj29kv5PVsHjHmtLnHRq2A4cJ4lbyOie/cZPhLuJ5kKu5JmYq05G4METMeqZNxBGxI8jC4kvqLhPbOPX4mrYq48lg7QkNw1Z/EU3cY4LyDKaWmkXG0n4q3dpc0f9me0uJLxpHGeMdFU8dhmsaA5xAaAP1W/HqY5obkqFxxtHYwRdfmIXQwzhEi9x8v0Suni9L4a9wM7OHSeXJPqOMkCfVX0Go2QU8EQS7ibegXDwQsxWYPB8EHzshDmNQ7tHoZRpkaaJxTuSeVunNU/NKIFR0bSrjSrB45HiFVc1oEVCDxT4vkTNcWWr9kGL0Yp0mAWXbwcLifMGPRxV0z3MYpPaCYeXtEb3kWVR/ZjRotbVq1mPsfA8Wa3SCXSZib7I7EdomlzRTAZ3es+MAg2t0aYlKypykqGYXGMW2TZbi3YPxW0OaGhotpdN55gBT5p2hYynXc5x711LSyx2MwJ4SXBIcJmQfUDCx9es53eGncMY0gEOcTYWi3lKNzDKGnxYpw+8x76g+6wA+GmwR4nOI09AD0luNLmv8A0VPJfZcsvxAZlzKDA/V3egOAs5xuQDPOyq+b5a5mkmQCIMiSXaZcBFoB+SYZV24w7PB3mlhdYOa6AI2kjnxVu7ulVa0kNcB4mndt+IUlklFbE+AsSi+ZI8yflrgzU4QItJsbwd77z/W9k7LdmacHvGNcajS4agHQ3SY32uZTHPDdjGAWMCNmjr6Suah0U31CYFNhIi1mglI9ZqVGp4FtsrWQY6szAVxRDi4udTa4ES1oJmJ3N/ZVdnaAUhogeG1wJ+a9I7G5f3WCoh25brPUvJd9fZT4ns3hqri802EncxE/BEslWB6aaDM/o96wgCfC4Hbci0eq8odR3XuYoNFwACem/mvJs6wGjEVGRs4x5bj2RwjTMc5WkKK+M002AbmfKAg2vJ3RFehIHQkfH+yIo5VaSmXREmznD4hwiDtsPdWHCYzvXydLSbm25iLFJ/sEInBtLSjU+KK2ux7/ALJedrhxmAJ635Jvhcqf3ofpsCCeHBOsgxWrDtsLSEY5qHLO4OKRaVOxcMI2oXtdsdPmDEyFmHynQHQTJMyQPhYojBjxu8m/JHQsenivTQyUmmLqWTN3c5zj8AjKdIA8QR1N/ipgtOatFULcmxD2po+Aui9oPMRELzLMBc816j2pxLRR0EXcJ8oIuvP8XSBIBvJHzQbqY+Md0ULKNICxI5/yXdVlpJClxmGOq3P2QeLZfZApWxjjSBq1KRbglhqkJrTpmbgRwj6pdmtCHgNG4lNUvAmUfJZew1eRVHLR/wCys5cqp2IaWiqD/B6WcrMai8f9Tf8A2ZV+H7G7FH2IDzZmrRyDr/Cfok2Jo946HCR1TfMZhp4CZ9RZASut9Pd4F+YM1yLcRlbSdUeLnJJ2j5Kenh4Zff5Iip0uVyJi66KbboX0K24Vzt9rzuhxl1SmZa7Vta/Df1Ke4d8qd8QmeCNc2B4d08I5pLnuCLq7GjiE9YLoTNGy8O5COu9/66q4yUVwDKLk6MqY04fCGhswODzzcSQL9Jg+iAo4ljhE/Gy12hrwWtPG9+m0+vyC4w2HED57q1J1yU0t1RPS+zlIVWXDR3bWscG8XFod4iOQIt/EmuLwAe3SQCPykamnoRxC8vwFWq1w7p7mkm2lxE+cK+YPNKrGgOdrI3JAk/CEt63DpqU+2Z54pNgWL/Z5RqOs9zGH8Ig6SYnQ50wD6pnkWWfZ21qQeTTaWljSZ0ggk3PM3jZSf7YB3aR5GQpX4plRsatJ4E2HkeiZLV4NRHbGaKxt45W0DNwJGisXmamrS20NaDE9SVx2zJGBcxu9UspD/E8T7Sj8U2XU2ggw0fdnSN9hwUOc1GHF4Oi7YPfWdOwDGeEdblVjxuU6XhGzJnqCcn2A4rM3NAptDgQAG25DaOaYZbUIpgOPiFj5p+/JaNQAhvkQT7JfX7LOLiW1IB5j0QSwS8Bx1GNr4F1DOqjfxT53VZ7RYkur6yBLgNugj6JkHApVnos13K36LVwc5oXYUDWQRPEeYRRr3ggehQOGqQ9pPOPjZMDQbq2v0S5djsfKo5qVOl13Rv6KPFsGpSUGfJEmSS5L72YB7gdSU4VSyvGvp0w0HrHndOaGdfmHwUYt9hWC+8fII1LqWIDCJBMjh5lGuqw0nkJ4WSdP/rRcuyQFdKuZnmDyA1hAcTvI0kRNncD5o3IM071hBsWcDvHr1TVKwpYnFWGZjgG1mFrhuLdF5dmU03HVuwxHUFXPOe1+gkUgDH4jefIclQ81xPfPLnEySSeV+iGXPQWNtdneIraSldbFS48Ai6zCQJuQP6KXYmo558XtAPsEmHDZplygh1QKJ1I1D4WknawmJ3UFWsAArJkNPTQ1cX39Nh/XVZdZqf8Aj49/kKENzo6ynBdzTj8TjJ+QCL1qN7vZapleXk5ZpuT5bNDqKCQJslFayY/amDdw+KW4qqCTBnquv9Px5MbkpxaQjcn0wN1czZd4jEOdF9Mco+qBrtqT4XN9W/ouHVKg2aw87kfCy7UYrsitIY0qtyeamKDwrid2wialgra+CkzNag79l3SDuLXPktCol7aWmykV5Kb5MxZa7xPAIjY/Jc9jezr8VizRDnMYG6i5v4ZiN/P2U2YUWjVRJ8bCNuNhI9DZel9hMkGBoPfVP75zGueP+W2Xd20/xGSnWkrfRklJ3wJj2XGEqEGp3piQdOktngeqmJUmJrl7y527jJUR3XiNVqfWzSmuvBrWPjk3K3K54rAkrIC8ZNSqlpkEg8xZSUq8VG1HAPc1pYNVwGkyRHnxQwK3K04tVkxf4SaEyx32hy7tDUJkHSdubR102n4pnhe0bdA1ul3GBA+ElVSVuV0o/Wc6VSp/l/Qj0VdqwZtRp2lQY9mqm6FOyAsL7ea9JJ0uQkr4RWdfsmJqcQDcJbUEEjkSjKFcGnfhZDLoLF20RVqt7mUXgMUA7xbJVVqXsuKbySpYbRfKNQEWMohj1UcFiXN4p5h8wB3R3aFNFwp1f/r2g8/M8VHmuPaRpaZaNyOJQGPqfuqR8/mUuOLtafhCz6aVw/NlSXIBmbC6oxuq7piwEBom8egQjMQ9pdrJEeH03umFbEBvic0AxANiY5JDmGMLzA3cU2VLodGTfZ3Vql2yGLALm6ncA1oaOCFqgmwSd1DKAMXijqBHGUvxNV44wnDsFzQ1bDN5Sopqy+kJG03Ezc+atuR4/wDdNpu3bMdRM+yVNwk8IC7bT0lJ1OGGphsf5FQk8bssTnoDE1S4xwW8NVJZJ8l0KaxabS+hd9h5JbwKpSXVBu/JGOo2XLaUArY5CoxpgxYtaYQmKqvYbDUPdRjM3OP3SITo1Q7cw1r0PiMXHnyUNSs9/wDCFptEBVYdHLqxgk7x80fleOAcC5oduL8jvBS9zJMI2hhU/cttMyzi27LVhslwD6/2wGt3jT3ndPLCxzrwBaSATO/BTYTM3PbW1O1GpWlzujGhrWDmAdXqq9h3lpTbC4i0LFr8WTLifo/FV+HkHG1F+4MBWgVqbLXGF4txcXUuGb+zpbWlkoSjZW1yF0FdlNGwtrlblXuYDiiOed1A9111TxAe3U0yCgsTig1e+m74E4l5FmYNioet/Zc4AEhw5Qf1UmZunS70/RQ5ZVisB+YEe0/RXdxFrjJRK/BnYBSYfAwOqawoyLpSkaZRA2sgqR+IhbqoF2l1pMjgE6M0kJcG2O8tz7UBTcZANun8kwxOKDG6j6dVUQ1oMgH4orM8wNWCBAAAi5vAk35m6tUl7RbhzyR47NC4kkoTLq+qqT+UfP8AsgcXTcR4d+S4ySoW6wd5+iqa9thQfuofV6kldMEBQUTxK6qVlmfwONVnIF1SSBzXVbFeq6awMufvH26IttFNklR4AS2tXXWKxSU1MTJTYRoVJ2WzLz+6b6n3KKCCwJigzy+pRGHdKzS7Y9dBQFlHWZZSALpwshqyhVWpXQrsLdNqlFcOpBWMTFwpLZpckWKSkbQ6I0iOQJRwl0eylC7pUCpNCYJbsGqNW6NWCu3sUehFGVMU1Y0o15U4clNKtpRtLFArHr9DHVQ3w/zX6l4sjg6fQUtrgOW5XjWq4ZuOwthcrYKEo6WStSsCoop2AzF1Exuw7jl1CKzHFNLZBkHZc5pluhxAIcBxF/TzSiqyAWmYP/j1X0WlLk58ZuHDCsNXL6bhwbBHlMLk1dLmu5EJ3lmQxg+81NmpqAEyTE7DpdIKt2SqXwTJxJMtTashD4nE6QSgcvxnhB6KLMK8hZ9vJu3Wgn7VqbI4oUVpkSfIfMlc5c2aQA4Ej3n6oHGuIJgwmKN8AOW3kKdXUzX2VXdWe+oGNJuUfTrnvNDD4WiCTeTz+NkTjRSkmNqjJUDmEGVzTxgUwqyrTfTFuPlGvtlr2UFTFruo5NsFhKDWhzmkv4mxbPRpH1VJRQLlJCXCMLZeZJOw/L/Nd1g+JIMKwCmarCQwQONhtyMJdRJBLXMc3/qEIkvJbT6K3iayEoy5wA4mOpPJOO0GXNA1tsOI+qj7P4WageRYXH6qsmRRRIQtlldS0sDeQAUeXGARyK6rVUPhavjcPIrM0PQ2Ww5RtcuwoiGOCgLVMSuFZRjKSma0BRtcupujBJCFoiywlYSo2Qic1caVKVzCHcVtsjexcNdBU7tkK9OjKgdgzwtWRCIBSzC1YRlPFNPGOhsffdeW+qYdufdHzyaMb9oSCtgqJjwdiuwVyaGHYWF65LlzI4qUUVqs98y1hPpY/FR1sPImI6Wt5wisTWPNLnYotMj+69/ExZI2EZFmow1YGoC6kbOA3bO7m/UIEVWuLwwy0OdpO0tkwY4WRHhqNkeo4hD06QZYJiozyb6ZB/tqnSZocDPQJZV7QhxgAjqYPstZ3l73uHdt1EcBGx80kr4Koz7zHt8wUaiuwvUlRc8nzdmgtL2gzYSBNuqDzPGCdwqq1/PZSNdeCbKlBJ2E8raod4LFsYwuDxredPPu2zc2um7MGKY0gzP4uDuRHRUgtjZH4HOnsAAMt5H6clHDyRZfDLC/DEXB9P5qEYuDey5w+bsqWFjyP05rVZqGvkYpfAS3GDmnGDxmtsCJ4qqVGI3JcxDHkO2MX5QgnG0HCXJaMLNxqIHIWRh7QFvhqMFZo5/fHk4fVAPAO0fQqM1i0RZBCbQc8al2H5llNPF03HDuJc0Amk6z7GfXZJaLO7BkQRaDYhS4Ss6jVFUG4IjhI4joCLeqteYZZh8ewPZU0O5gjUP4XtO/9QjeJZWpLtGeU3h4fKKZ9ulQUMXFYdQf1THM+xxojU/FUQOZDgT5NEknyVUGI/fMi/i5RPDZSWKhkMyl0XqjVlEApZhKtke16z0NJCuCta1vUoRm5XYXLVIAiBNhcvctEqKs+AqZaRK18raX08UJRrXoQ0jtwQ1QIkoaqiiyNHeDPiRr6YjZBYMXRoK4f1d++P2CxLs4Zhy37pifgt9+8QIBj3/RTSsXIT+RjOG4wTEEE7TxUmpo+8RO9yoaga0F7rBt/wCSrmIrmo4ucDJ9hwC1afRPVN06S8/iA57ES416T1q6Ox9VV2rUJeGjdxDfiYXr48iJcFpyrDhlPWRLn8+Df57rVVgcCRw9uSMxjdMAbAQPSyAou8Wn8wI9R4h7j3VJ+QMkE0A4ioWva7nZZWxYe0tcJBst5o3wzyul3epyZnirEVSo6nUibtNvS4VyGMpYqnTd4PB95haOUcp6+gVMzc/vT1AP0QtOsWmWkg8wSD8QnxYmUT0Sr2cwdZxsKZAsWHQfM8HeZEqg46g1lR7AdWkkA81C/EOJkucSeJJJPqo5Vuiopryd60dQzl4sTqHXf4pdqXOpA0HdD37aHXHw5Id9Yppg8D3eFaXt0mu+ZiXaKbXPAa3mQHAD+IlQYbLS+rpi43AvB4jqhyLYrChLcw3LMfWMaduREg+XJW7D5ViagDu6Pwj/AFFZ2Ho0vtBaS1z2sLgBcAyAb7EgHgvRWVUmOnlkdzdfYueqcOIlG/3TxDvwtHm79FE7sHV3dUptHqVdcwzHu2F28bDaTySLH4owHVXjxWDdmymyWLFx5FrPkyCdv7LQ67q/+VoHuSUZg/2aYek8PNSo4tvctA2jkj6eKey/Ejhce2yArY1znDUHSeHNT1Y10B7/AJGLMhwlPiT/AIj9F0WYUGAw+6VDU5pgFs8Tf+Slp0iBc3BiSJmyU5p9JB8ruTDMVkDHtLqDr8jcfqFX9ZBIIgixTrD4s03AhR9osCKje/p7j744+fp8kM0pK1wx2HI09snaFraqlbUSqniVO2ulGyg5z0LiKllx3ygrulUw4oBoAuqm9m/M/wBe6e0mmEny0eN3n9AnzBZU+SrN6kO8KWoUO+ookW2T4fdFNKCwpuUUCuJ9W/2R+wWLpk8re6iBQea5j3TLfffYdBxd+i5mPHKclGPbCk65YJnWYBztDT4WG/U/yU2DyYOYC6ZPAcBwQeSYPvKgJ+63h+Y8B9VbqOCe4SwEjbYm69fgwRwQUEYZS3uyi4ptkhFsRTP8bf8AUFYsTsq3jDDweRB90+IyZcMwekz6pa4O/KQfgnOPFykWNCGIU+hhjqViPP8Akqk/EaXEclb6LtVJrugHqPCflKp+b+BzgN3WJ6NMwPOfZNiY1xIZNwWELGPrv8T58IeQYBIB0svw910cBlf/ADG/96pPw1StZXHcte6o2iAI8EBzyLFz3Ec+A5cVNhca+oYY97gDGp1Om4H/AEkLXuhCNuhTTkyCrgsrH/EaeX72ofkVDSo5Y78TgPzaq2n4nZNNNYHej/2HNPrDihcbXrWDq1GkDt4DJ5gajCkcuOXTQDi0DvZlrCAP3h4Brqzz8AYK1gcLR77X9lqaG3BJDASP/wA3kfpxXBz/ALoQ3Escefc6p9WQPmh3ZmK0mtUfUZvpaO5bbyOoo90QdrHGIzk4h50j7gcGwQW0y5sOqVH7Ehsw1s7nnYV2YMY0tpkgOJLj+J03gngOnxS/E5yHsLW6aTBpDaYBl8m5Loi1rW34oTWgm1J2FGNKh5lfaX7PWp1Gtsx0u4kt2d66SV7Di8bAlpsRIP5gRIj0uvAxEEk34ACZ672C9T7BZp9pwIY4y/DnQeZYSTTP+WW/4Vnzbtj2klFdsPzt0tMmSNuJBN9hw6qU4YOpBrwNh8lDjRqaQ7iLXNgDAnmT6rMJWfBnhEOjnt81ypNtcjMdXR3gqkgtP3m2M8uB8l3iw7R4R4iYj3Wd3JDwZJgAQB1KmZmLNbgTBHE7RMb7cgtGCV0mNlBdo4+zuO5j1E7XG90M2YuIIPp0gpm6kCefO/zXP2A7abDYyAI8iV0JxVWhCTAS2d/VTYOtpdO42I59UWMubxe0eRn5IPG5lh6G5L3cmR7kmyzNNBqLfBXu02XChUBb9yoC5o5REt9/dKm4lGZ7nDsQ8Et0taIa0GYHG/ElKHBC6b4N0Nyit3ZMzNTqjSfNEnFhLw0rC3qrcUWpNE+DxwFYj830VlpPsqHjBpIcNxdWLLM21sBQSjXKLjK+BvWehXvWPrSoi5Cg6DsG7dFNPFCYVvhU3eLgfU3uzfZB41wd1sQGtLnGGi5/rnwVbxWLL3Fztzw5AbNC7zjMtTtA+603/id+g+cpbuQZXR+naX04+pLt/sIyyvhDjKcI6o61gLk8l7R2epBuGpAcWz5k8T1Xk2VVKjGthoLT4ttyvXcjrNdh6ZbtpA2jay7MeWY5KjwzFvsq5iPHVaOZ/utrEuJqn2XTMzcpFiVtYgiHLonyWrqY9v5TPo4fq0/FIu0lGDP9clixMXZin2JGUifmi8HVfSc17ZadrcehHJYsTWk1TBLhT7SB9El1OHt3vaPzAjfyVdx/anW0sNNrmngRY/FYsWbHpMUHwi5OxLhWBzwxlHW5xgDxPJ8hxUuKyirScRXaab3QdBH4eZIMAchdYsWxC2+SOjgHVHBrJc5xhrWiS4iTb0HsnVLsPjy0xh3AcS59IQB01z7LaxWDJ0cf7j4zd1PQIIkuZu2BFnb+1iiOzmBxmErd5TcKfPUA9r28WuaDceojmtrE3HBS7EzyNHp2CzXDVBqee7fHiE+E8JGr9UJj+2eX0H+Ks4usYa17pi27WEc+KxYkZdNjXNB4pbgP/wCSsFPhZUdPEtIA9DB9kwo9qWvgsY1rTfUIJ89vqsWLLOKgvadDDFSbTQLmObiIY5xkmbEWIjfil+GLTuFixDudGpxRLXotI2CV1qcEiCQsWKl7uAHwiUYMPY57J8EamndoOxniLH4IF6xYl4W90ovw/wCBe4Hc9Q1KqxYtaAbAcXqcIAKNyiqWgNcI+qxYo+UCm0x0aq7puWliS0a0xoywAS7OMfobDT4j/wCI4lYsXBxwWXWNS+f2DbqHAmwuBL2OfcNAgdT09FxTolpvtsPTf5hbWL0XgyLsvuVgCiz/AKR8v1Xp2HbDGjk0D2WLFePti8nSP//Z"/>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pic>
        <p:nvPicPr>
          <p:cNvPr id="3084" name="Picture 12" descr="http://cde.trome.e3.pe/98/ima/0/0/5/6/7/56757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5475" y="465138"/>
            <a:ext cx="3744114" cy="18002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9087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084"/>
                                        </p:tgtEl>
                                        <p:attrNameLst>
                                          <p:attrName>style.visibility</p:attrName>
                                        </p:attrNameLst>
                                      </p:cBhvr>
                                      <p:to>
                                        <p:strVal val="visible"/>
                                      </p:to>
                                    </p:set>
                                    <p:animEffect transition="in" filter="wipe(down)">
                                      <p:cBhvr>
                                        <p:cTn id="7" dur="580">
                                          <p:stCondLst>
                                            <p:cond delay="0"/>
                                          </p:stCondLst>
                                        </p:cTn>
                                        <p:tgtEl>
                                          <p:spTgt spid="3084"/>
                                        </p:tgtEl>
                                      </p:cBhvr>
                                    </p:animEffect>
                                    <p:anim calcmode="lin" valueType="num">
                                      <p:cBhvr>
                                        <p:cTn id="8" dur="1822" tmFilter="0,0; 0.14,0.36; 0.43,0.73; 0.71,0.91; 1.0,1.0">
                                          <p:stCondLst>
                                            <p:cond delay="0"/>
                                          </p:stCondLst>
                                        </p:cTn>
                                        <p:tgtEl>
                                          <p:spTgt spid="308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08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08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08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084"/>
                                        </p:tgtEl>
                                        <p:attrNameLst>
                                          <p:attrName>ppt_y</p:attrName>
                                        </p:attrNameLst>
                                      </p:cBhvr>
                                      <p:tavLst>
                                        <p:tav tm="0" fmla="#ppt_y-sin(pi*$)/81">
                                          <p:val>
                                            <p:fltVal val="0"/>
                                          </p:val>
                                        </p:tav>
                                        <p:tav tm="100000">
                                          <p:val>
                                            <p:fltVal val="1"/>
                                          </p:val>
                                        </p:tav>
                                      </p:tavLst>
                                    </p:anim>
                                    <p:animScale>
                                      <p:cBhvr>
                                        <p:cTn id="13" dur="26">
                                          <p:stCondLst>
                                            <p:cond delay="650"/>
                                          </p:stCondLst>
                                        </p:cTn>
                                        <p:tgtEl>
                                          <p:spTgt spid="3084"/>
                                        </p:tgtEl>
                                      </p:cBhvr>
                                      <p:to x="100000" y="60000"/>
                                    </p:animScale>
                                    <p:animScale>
                                      <p:cBhvr>
                                        <p:cTn id="14" dur="166" decel="50000">
                                          <p:stCondLst>
                                            <p:cond delay="676"/>
                                          </p:stCondLst>
                                        </p:cTn>
                                        <p:tgtEl>
                                          <p:spTgt spid="3084"/>
                                        </p:tgtEl>
                                      </p:cBhvr>
                                      <p:to x="100000" y="100000"/>
                                    </p:animScale>
                                    <p:animScale>
                                      <p:cBhvr>
                                        <p:cTn id="15" dur="26">
                                          <p:stCondLst>
                                            <p:cond delay="1312"/>
                                          </p:stCondLst>
                                        </p:cTn>
                                        <p:tgtEl>
                                          <p:spTgt spid="3084"/>
                                        </p:tgtEl>
                                      </p:cBhvr>
                                      <p:to x="100000" y="80000"/>
                                    </p:animScale>
                                    <p:animScale>
                                      <p:cBhvr>
                                        <p:cTn id="16" dur="166" decel="50000">
                                          <p:stCondLst>
                                            <p:cond delay="1338"/>
                                          </p:stCondLst>
                                        </p:cTn>
                                        <p:tgtEl>
                                          <p:spTgt spid="3084"/>
                                        </p:tgtEl>
                                      </p:cBhvr>
                                      <p:to x="100000" y="100000"/>
                                    </p:animScale>
                                    <p:animScale>
                                      <p:cBhvr>
                                        <p:cTn id="17" dur="26">
                                          <p:stCondLst>
                                            <p:cond delay="1642"/>
                                          </p:stCondLst>
                                        </p:cTn>
                                        <p:tgtEl>
                                          <p:spTgt spid="3084"/>
                                        </p:tgtEl>
                                      </p:cBhvr>
                                      <p:to x="100000" y="90000"/>
                                    </p:animScale>
                                    <p:animScale>
                                      <p:cBhvr>
                                        <p:cTn id="18" dur="166" decel="50000">
                                          <p:stCondLst>
                                            <p:cond delay="1668"/>
                                          </p:stCondLst>
                                        </p:cTn>
                                        <p:tgtEl>
                                          <p:spTgt spid="3084"/>
                                        </p:tgtEl>
                                      </p:cBhvr>
                                      <p:to x="100000" y="100000"/>
                                    </p:animScale>
                                    <p:animScale>
                                      <p:cBhvr>
                                        <p:cTn id="19" dur="26">
                                          <p:stCondLst>
                                            <p:cond delay="1808"/>
                                          </p:stCondLst>
                                        </p:cTn>
                                        <p:tgtEl>
                                          <p:spTgt spid="3084"/>
                                        </p:tgtEl>
                                      </p:cBhvr>
                                      <p:to x="100000" y="95000"/>
                                    </p:animScale>
                                    <p:animScale>
                                      <p:cBhvr>
                                        <p:cTn id="20" dur="166" decel="50000">
                                          <p:stCondLst>
                                            <p:cond delay="1834"/>
                                          </p:stCondLst>
                                        </p:cTn>
                                        <p:tgtEl>
                                          <p:spTgt spid="308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074"/>
                                        </p:tgtEl>
                                        <p:attrNameLst>
                                          <p:attrName>style.visibility</p:attrName>
                                        </p:attrNameLst>
                                      </p:cBhvr>
                                      <p:to>
                                        <p:strVal val="visible"/>
                                      </p:to>
                                    </p:set>
                                    <p:animEffect transition="in" filter="barn(inVertical)">
                                      <p:cBhvr>
                                        <p:cTn id="25" dur="500"/>
                                        <p:tgtEl>
                                          <p:spTgt spid="3074"/>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1" fill="hold" nodeType="clickEffect">
                                  <p:stCondLst>
                                    <p:cond delay="0"/>
                                  </p:stCondLst>
                                  <p:childTnLst>
                                    <p:set>
                                      <p:cBhvr>
                                        <p:cTn id="29" dur="1" fill="hold">
                                          <p:stCondLst>
                                            <p:cond delay="0"/>
                                          </p:stCondLst>
                                        </p:cTn>
                                        <p:tgtEl>
                                          <p:spTgt spid="3076"/>
                                        </p:tgtEl>
                                        <p:attrNameLst>
                                          <p:attrName>style.visibility</p:attrName>
                                        </p:attrNameLst>
                                      </p:cBhvr>
                                      <p:to>
                                        <p:strVal val="visible"/>
                                      </p:to>
                                    </p:set>
                                    <p:animEffect transition="in" filter="wheel(1)">
                                      <p:cBhvr>
                                        <p:cTn id="30" dur="2000"/>
                                        <p:tgtEl>
                                          <p:spTgt spid="30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332656"/>
            <a:ext cx="8686800" cy="2044824"/>
          </a:xfrm>
        </p:spPr>
        <p:txBody>
          <a:bodyPr/>
          <a:lstStyle/>
          <a:p>
            <a:pPr marL="0" indent="0" algn="ctr">
              <a:buNone/>
            </a:pPr>
            <a:r>
              <a:rPr lang="es-PE" i="1" dirty="0" smtClean="0">
                <a:solidFill>
                  <a:srgbClr val="7030A0"/>
                </a:solidFill>
                <a:effectLst>
                  <a:outerShdw blurRad="38100" dist="38100" dir="2700000" algn="tl">
                    <a:srgbClr val="000000">
                      <a:alpha val="43137"/>
                    </a:srgbClr>
                  </a:outerShdw>
                </a:effectLst>
              </a:rPr>
              <a:t>La familia </a:t>
            </a:r>
            <a:r>
              <a:rPr lang="es-PE" i="1" dirty="0">
                <a:solidFill>
                  <a:srgbClr val="7030A0"/>
                </a:solidFill>
                <a:effectLst>
                  <a:outerShdw blurRad="38100" dist="38100" dir="2700000" algn="tl">
                    <a:srgbClr val="000000">
                      <a:alpha val="43137"/>
                    </a:srgbClr>
                  </a:outerShdw>
                </a:effectLst>
              </a:rPr>
              <a:t>es un valor, porque </a:t>
            </a:r>
            <a:r>
              <a:rPr lang="es-PE" i="1" dirty="0" smtClean="0">
                <a:solidFill>
                  <a:srgbClr val="7030A0"/>
                </a:solidFill>
                <a:effectLst>
                  <a:outerShdw blurRad="38100" dist="38100" dir="2700000" algn="tl">
                    <a:srgbClr val="000000">
                      <a:alpha val="43137"/>
                    </a:srgbClr>
                  </a:outerShdw>
                </a:effectLst>
              </a:rPr>
              <a:t>permite </a:t>
            </a:r>
            <a:r>
              <a:rPr lang="es-PE" i="1" dirty="0">
                <a:solidFill>
                  <a:srgbClr val="7030A0"/>
                </a:solidFill>
                <a:effectLst>
                  <a:outerShdw blurRad="38100" dist="38100" dir="2700000" algn="tl">
                    <a:srgbClr val="000000">
                      <a:alpha val="43137"/>
                    </a:srgbClr>
                  </a:outerShdw>
                </a:effectLst>
              </a:rPr>
              <a:t>establecer normas de comportamiento </a:t>
            </a:r>
            <a:r>
              <a:rPr lang="es-PE" i="1" dirty="0" smtClean="0">
                <a:solidFill>
                  <a:srgbClr val="7030A0"/>
                </a:solidFill>
                <a:effectLst>
                  <a:outerShdw blurRad="38100" dist="38100" dir="2700000" algn="tl">
                    <a:srgbClr val="000000">
                      <a:alpha val="43137"/>
                    </a:srgbClr>
                  </a:outerShdw>
                </a:effectLst>
              </a:rPr>
              <a:t>entre </a:t>
            </a:r>
            <a:r>
              <a:rPr lang="es-PE" i="1" dirty="0">
                <a:solidFill>
                  <a:srgbClr val="7030A0"/>
                </a:solidFill>
                <a:effectLst>
                  <a:outerShdw blurRad="38100" dist="38100" dir="2700000" algn="tl">
                    <a:srgbClr val="000000">
                      <a:alpha val="43137"/>
                    </a:srgbClr>
                  </a:outerShdw>
                </a:effectLst>
              </a:rPr>
              <a:t>sus miembros, </a:t>
            </a:r>
            <a:r>
              <a:rPr lang="es-PE" i="1" dirty="0" smtClean="0">
                <a:solidFill>
                  <a:srgbClr val="7030A0"/>
                </a:solidFill>
                <a:effectLst>
                  <a:outerShdw blurRad="38100" dist="38100" dir="2700000" algn="tl">
                    <a:srgbClr val="000000">
                      <a:alpha val="43137"/>
                    </a:srgbClr>
                  </a:outerShdw>
                </a:effectLst>
              </a:rPr>
              <a:t>«la </a:t>
            </a:r>
            <a:r>
              <a:rPr lang="es-PE" i="1" dirty="0">
                <a:solidFill>
                  <a:srgbClr val="7030A0"/>
                </a:solidFill>
                <a:effectLst>
                  <a:outerShdw blurRad="38100" dist="38100" dir="2700000" algn="tl">
                    <a:srgbClr val="000000">
                      <a:alpha val="43137"/>
                    </a:srgbClr>
                  </a:outerShdw>
                </a:effectLst>
              </a:rPr>
              <a:t>moral </a:t>
            </a:r>
            <a:r>
              <a:rPr lang="es-PE" i="1" dirty="0" smtClean="0">
                <a:solidFill>
                  <a:srgbClr val="7030A0"/>
                </a:solidFill>
                <a:effectLst>
                  <a:outerShdw blurRad="38100" dist="38100" dir="2700000" algn="tl">
                    <a:srgbClr val="000000">
                      <a:alpha val="43137"/>
                    </a:srgbClr>
                  </a:outerShdw>
                </a:effectLst>
              </a:rPr>
              <a:t>familiar», y </a:t>
            </a:r>
            <a:r>
              <a:rPr lang="es-PE" i="1" dirty="0">
                <a:solidFill>
                  <a:srgbClr val="7030A0"/>
                </a:solidFill>
                <a:effectLst>
                  <a:outerShdw blurRad="38100" dist="38100" dir="2700000" algn="tl">
                    <a:srgbClr val="000000">
                      <a:alpha val="43137"/>
                    </a:srgbClr>
                  </a:outerShdw>
                </a:effectLst>
              </a:rPr>
              <a:t>éstas normas al tener un contenido poseen valores. </a:t>
            </a:r>
          </a:p>
        </p:txBody>
      </p:sp>
      <p:sp>
        <p:nvSpPr>
          <p:cNvPr id="4" name="AutoShape 2" descr="data:image/jpeg;base64,/9j/4AAQSkZJRgABAQAAAQABAAD/2wCEAAkGBxQSEhUUExQVFBUXFxcYGBcXGBwcGhscGhgXHx0YHhgYHSggHBwlHRwXITEhJSouLi4uHh8zODMsNygtLisBCgoKDg0OGxAQGywkHyQsLCwsLCw3LCwsLCwsLCwsLCwsLCwsLCwsLCwsLCwsLCwsLCwsLCwsLCwsLCwsLCwsLP/AABEIAN0A5AMBIgACEQEDEQH/xAAbAAACAwEBAQAAAAAAAAAAAAAABgMEBQECB//EAEMQAAIBAgQDBgIGBwgCAgMAAAECAwARBBIhMQVBUQYTImFxgTKRFCNCUqHwBzNicoKxwRVDkqKy0eHxU8Ikg0Rjc//EABoBAAIDAQEAAAAAAAAAAAAAAAADAQIEBQb/xAArEQADAAIBAwMDBAIDAAAAAAAAAQIDESEEEjETQVEUgaEFIiMyYbFCcZH/2gAMAwEAAhEDEQA/APuNFFFABRRRQAUUUUAFFcvXGcDU6DqaAPVFVl4hEdpIz/GP96sXoA7RRRQAVy9F6SeMcVxGLlfD4VzBDGSkuJFi7MPijhB0uNi52J02qtUpW2DehuxvEIoVzSyJGvV2Cj5k1lYXtngJCQmMgYjpIP586w8N2Pwwszx/SXv8WKlMhtvmGe43tpbn5VvHh0JXI0ULp90qMuot0I1Bqs5O7lFVWzWwuJSRQ8bK6nZlNwfQipr0jYnhcuCYy4D4Rq+FJPdSDfwHUxSdLaHUHkQ18F4rHioUmiN0Ye4PNWHJgdCKtNJ+CUy9RRRViQooooAKKKKACiiigAooooAKKKKACiiigAooooAKqcT4hHh42llbKii5O59ABqSdgBVo0kyI2Ox5LG2GwT5FX/yT2BLHkQl7DfxUvLkWOXTJS2SDG4/FkkAYGDUC4DYhuhsfDEPIgnbauR9jMK3im7zFNf4p5Wf/AC3Cj2FbDLnuDe17ALzta5JtepYANQtrX/pp/v71x8+XM8btvXwkMWt6Mc9jsARY4SAgj/xj/aoo+ET4Js+BcvCN8JIfDYcoX/u/JTcHbTkyWr2BWbB1lz7lnKI+CcYjxUeeM+TIfiRhurDkRWjSHxkDh+K+nrmELjJi0UE/uT25kHQ+tPEMoZQykFWAII2IIuCK7+DMssdyEtaMTtvj2hwUrRtlkbLHGf25GCL73asmGNcJDFFGpe2WNBcAs1iWZiRbkWJHQ77Vo/pBuMDK4FzGY5fP6uRGuPOwNeZMPHMvjUOps41I0IuDcajT+fnSup50vYTlMeftSkRmB3gEbPqLeMqGs18pCZkJP7Vq5xDta6BbL3bEMT3i5lFo0fJ4SuUsHABbS9ha5rXPCorKO7UBSSotoCzBiR6sFPt5V5HCILFRFHlZWUi2hVgAVI5AgKLeWwpKyKPAtURcN4t3zgZbK6yMj3Hi7tlVrjcC7WB525aVH2d/+PxCeBRaOeMYkdA+bI9hyvZDV+HAxQlmRFUncrvY69fCCdbC2uu9VOClpOJTsAMkMEUV/wBtmZyPYEfhTMDXfwWx/wBhuFdrgrtbR4UViY7tZg4WKPiIw43UG5+S3qvgu2+BlbKuJQNtZ7r/AKrUAMdFeEkB2IOl9DyOxr3QAUUUUAFFFFABRRRQAUUUUAFFFFAEeIfKrHoCfkKRew88WHwmHMkgEmMlkcDW5kkZnK6dNrmwvpuQKecUt0YDcqR+FJHYzhML4KEOgkIR4ySNVIkYsAeRzC9xr4VN9BWDr2lC38l4NqHjcDFAsqkySSRKADcvHmLr5WCnX0qrJ2nwoj70MWUs63VSxJQa6DkRYjqCLVabgOGuW7oXJuTc6kiQam/R2Hy6C0s3BYHN2jW4tsSNgQAQCARlJFiNR6VyNY3w9tDOQi4xCVchrhFZmIB+FSQSOuoNQydooFzliwCd5dihykxi7AHmR+PKvcnCIL/q7XDCwZlBDHUFQQCPI16TguHDFu6QsWzXOpuGB0uTbxBSbbkA1H8S8JhyZ2N41h5o8mV2SWNSWC+FVlYoubW984IIANqs/o8xefBIhBDQFsOwPWI5f5AVY/siESd53SZ9TmtsSSSfI3ub+tZ36NyGixUwFlmxmIdddCMwUMPI5b10f06k3SXgpfgacVh1kRkcXVlKkeRFjSRwfFNg3XBYogFfDhpSLLKgvlXMdBKo0I570+1U4nw2LERmOaNZENrqwuNNj5Eda6dwqXIqltaKJb29umn/AD1rj252/P5FYnEuAS4ZC0GPaKMfYxCd+B0CksHv0Fz6VhvxDHMyI+Jw8SyAssiRF7hSLgBnyhtQefvastY2uBLxP5GHj3GY8Mqs12LMFiiX4pGI0VR0035Vp9j+EPh4W74hp5pGmmI2ztYZR5KoVfajg/ZqCJhMc085H66Y5n2Hw30QbaKBW7T8WLs+42Z0RzTKilmIVVBJJ2AG5r5jj+LT8U1RpMNhM1kA8Ms4+8TuiHa2+hrd7fT988eBVrCQGWe25iUgBL8szka9AaiWNUCi6rchV1sOdlAP4D/una2UyW1wjNw3AYo8pSKNSAALDUfj+NWpMLmXKyBl3yMFt8utTy4pFtmkjXNcLdwMxBsQLnWx0rw3EYhmvLGMtg13sAbi17ne52qdITyZWDw0mBPe4LUDR8MxurLoSEbdHFri+nLS9fQ+CcXixcSzQtmU6HqrDdSOTA6EUljHq17MLZgFYMDnJUMMtjrcG9652cmbD8RCIo7nGKxYLss0Sk956OgA9QPaBuO2+GfRaK4K7QOCiiigAooooAKKK5egDtFVMdxKGEXmljiHV3Vf9RqDCdoMLL+rxMD/ALsiE/IGgDRNJvAQMNisRhCbXdsRCOschuwH7r308xTkDesftB2eTFZWuY5o7mKZPiQ/+y7XU6Gs/U4FmjtLS9FojnRm86XMH2j7p+4x1oJr2VzcQyi2jI5FgTbVCbg+1METKwupUjlY3H4GvP1hvHWmhuz0fOvJN/kaG8+Wv5/CsPjvaERAph1+k4kglIY7G2nxub2RQRuT5CrRidvUonwZf6Q+0JgiGHh8WKn8CAakBtC3qdh635GnLgGAGHw0MIAXJGqkDXUAX15631rB7H9lDCTicWRNjJNWYi4jH3EvtYaXH8qbRXd6bAsMa9/cTT2FFZHaLtDFhFBYM8jXEcSau58hyHUnQUnYzjuPnIIkTBryRAJXPq7gD1AU+tOq5nyy+PDeT+qH7iODWVMreRB2II2YHqKxMH2fjXEXYl27sFicoveS4BCqAdQ2ppXOJxmhXHynrdIiPkAK9cN7RYrDSl8TbERNYPIFySRqpbUItw6i5Jtr8qX6mOmMvpMsrbR9LrtVeHY+OeNZInWRGFwy7GrVPMx82xj34rjL7qmHA/dyE7dMxbpyr3j+Fd/kzMyiPVLaWkFsrm29j9nY61Z7WYUxcRhnItHPF3DN0kVrxi/7QLjWpb208r2qUZcm1ezOg4S5MRaVPq2kZfq22dw2pRxc3HPTyrzJ2ZDpkaZrKEVSgYaJIHzG7EGRiACwAvc3Gtasa17I9j5NU6JT4MLFdnLjWWxUhkCoUCuFjUNlDa2VLZTpqa9T3+l4CxsRid/IxPmX3GnyrWxDaczr1vWZwaH6TxKJQCY8IGlc65RK4Kol9iwBZj7VVkxzfB9KFdrgrtBoCiiigAooooA4a+f8f7U4jESvh8BlVEJWTEnXxc0jXmRtm2vWn+kPHusMeHiYrJiXMedTqiAFpHH8IIvyJFZvCxBAndo8SCJQCM6jIDYeK50vcXJ5mkZbraifP+h+OJ07rx8fJRwfZiJGEkg+kzW1knOdtdLANoOe3nUuO7O4ZwQ+HiIN90X8CLEe1a82Liy3MsZIGewkX4NRn/d38W22tVk4lExAWeI3ubF1216HyOtczIrVa2zficVO0kVcDi5uHgd3mlwqjxQsS0kajdonOri+pQ3O9ulP2DxSSoskbBkcBlI2INI8WNhZgqyxsx8ShXU5gBrbckaH5Hoas9iJe5xGIwYvkAE8Q5KrsQ8Y6APsPOtvS53X7a8mXqcKn90+Bwnw6OuV1VlPJgCPkaXsZ2HwrNniEmGfm2HcpfpdR4TbzHM0z0Vscp+TGJfGex5eP63FYqdRuhkWNSu5ByKL7c6yOB4CONJFS0arKzAQIwcKMqqBMdApABLH4gb6c/pRFVo8GojyHxAqFa/2hly6+opNYE2tcf8AROz1gUZY0DnM4UBj1NtToBUHG+JLhsPLOwJWJGcgbmw2HmdqOGTHWJz9YltfvL9lx67HzBpd/SWSYIY72WTEwhvNQxYr75be9OfCJld1JCjgVd5GxWJF8RNa+vhRPsxL0A59Tf31EfMTlt5H/mqHEJWzJlzKGvqq5tfCFjtYgA3Y3PIbis76Xict0VyWy5lyWyG7XRSV1AAvzuQLbiubp29noE4xT2peBilhBtybl5+/vWrhMMHTxC45Dl6/n8aTcZjJ1N8zFe8RL93bwmDOW0jYg59NvLQ1aPGZczZ0dkSVGCgNlssosoXuwb5dd2FwDYaU2JSexGe6pJSmb3CieH4mKNAPo2KkKlf/ABy5CysOisFYEa62tan6vj3E+M4h8MzSDLLFNHIuXY3kVlHmQCUPp519gFa8dbRy88Oa59ylxnhceKheGUXRxY20I6MDyYHUGkKXiX0acwYpwSBdMQLZHF9mtokotqDodxzp143IXVoItZHHnZAftMRy6C9z8yEmfgU/fpCqqAFZyos0d2OXVTb6s3clfL53Mtc8aNdZB8SnMORGvnyqCfELGLuwQbksQP5mtAfo+wXKNo72zLFI8aE/uK1rX5VbwfYrAxi30dHPWS7n5vep2yrxb9xUhlnxjBMGpWMkhsUw8C6bop+M9OVO3ZvgUeChEUdzqWd21Z3PxOx6mtDDwJGgRFVEUWCqAAB5AbVjY3tngImKPi4Qw3UNmI9Ql7HUaGoGTKXCN+ilqLtxgiwBlMd9jKjxqfRnAFMGHnDqGXUHblQTolooooAKKKKAEvtnGPpeDZtgmJA/eKpp8s1Y7cJDGQg+KR1ZrqTlsyNZSrKyg5fFY6mxFrGmftvwxpYUliXNLh5FmRbfEBcOg8yhYD2rGwOJSVFkQqym9uunIjcEbEbg1zurq8d98m/plFw4oq4/golLWkADKQcucXJjCahpCugFwdDe2umvmLhKJNnUKq5AuUhj965uHsSS1yWUm99a1CL7ajbWo2XodL/CDf8AP/IrHWa65NcYYXBkYDhRR0GYFUIfbXMsIjAvf4RvbqatYbiEUXEo3dgtsLLmPM/WLYADfnoKuSTrGjuxsBcsTsAPP871iw4I4nDvjGXI8uZYAV1WOMOwbxbmQi/S1qd0zp33/CFdV2qexD7wHj8eKz5Ay5CPitchr2NgdNQRY61r3pF7C8MXLITIe88HiiJUZTci4JPizFrhttvVrOGmX4ZgfKRAfxQrXVl7W2cykk+DQorPWedfiiV/ONtf8LgfzqTD8RRjluUf7jgq3sD8Q8xcVYqc4hhmOV0/WJfL0YHdD5HTXkQDS/22i+kYEyxgloWWcD7Q7o3dbfesGFqbKzpYxHLf7EpysDsHto38QGU+YXzvDW1olPT2JeFKMisg0YAi3MEafhQ9+X5H8q98T4W+BclVLYM+JSoJaAk6qQNTFuQQPDpeo8Di451zQyLIP2De3qBqPesWTHrg7uDqJtb3yeEVhre//Xly3qtIWY3voPPn8h+FX8QvI6f9Vi8Q4rDH4e9DOfsJ4pGOulhzvpSext6Rp9RTy2e5cOZ5MPAuneYhG/gibvHO+l7Ae5r6dxGZgAqfG5yg8l0uXtzsNbczYc6UuwvAZu9+m4tTHIYzHFDp9WhIJLW+21h6D1pqwn1k0km4X6tD5jVyPey/w1vwx2zo4PVZVlyNosYPCLGtl56knUsebE8zXGwSmUS7MFK+q66W9TerNFNMwVQ41xWPCxNNKbKvTUknQKo5sToBV+kTtJiO/wAcE+KPCoGI5d9IGFjruqWPq1Slsvjh3SlGXi5cRjznxDPDCfhwyNbTrKy6lj929hVvB8PiiXLHGiDkFAH/AHRLi0QkMwBCGQ+SLux8tqklxqISjOAbZiDf4bMQb7bKx9B5im6S8HYmMeNaWibuM4IKhxzU2IOltiPasTDYp+Ft3sOZsCTeWAkt3YP97EWuQo5ptbWt3DcegUE5lzZWcAo4sq3zZvD4QPO3KvU+LiY5CwJYAjRrESXyjNbKL2NgTrVaMmfJFV2tfcccPOrqrqQysAykbEEXBFS0lfozlMaTYNmv9HcZP/5SXZBboviX2p1pZga09MKKKKCDlK3Eexy53lwshw8jkl1tmhkPVozsTzK2NNVFVqVS0yU2ntHz0LjY9JMEWI+1BIjKdtlcgj0r1hsfNJpHgsSW1/WqsaD1YsfwBp/oNZ/pMW96H/VZNCTwTs5NMe94iqKFa8eGRgUAA+KQ28ZvfS5UWrcPFsJNliLxsCQFBHhJ5BSRY8tqxuIdtFYOsCLIoJRjIWsSNCO7VGYr5mwNL0nEJFuViV1O6RzZl3/8cwDLYcrm/QVNZJxrUkKayPdD3xPiJSaKKMLdmUvcfZLW5c9G18qW+02LkxWdYj9WrCOMXIVnDeORiNSq2YADfU6+GoU4jKWQhCSqkxvIcoIOqxkkZgVuwvb7vnUOMukLEaFI+WuUBRmItzsCf6Vmy9U3xD9xuPBrmvgcezwmYNJNLnD27tcqqFUDfQX8RudSdLVp4nDJILOoYeY/EdD50sYrtM4A+jwZowBZpGK5hb7KKpa22rWr1g+1puO9hyg38Ub5xoOYZVP4Vs9fGuHRn9O3zo2O5kh1jJljH92xu4H7Ln4vRvnsKklK4iFsjfECAeasNtNwytbTkRWfH2qhLWZZU8ylwPXKTYeZq1iXC/8AyIzmU27wLqGX74t9pRrpuARrpZk3NeGVcteUXMBN3kasdyNR5jQj53FfPe1vAxnLJgkjHeKGeNcruL7hlYanUW5b3p5gPdzFb+Ca7r0zADMB6izf4q9cXiVhGrgMplW4IuNASPxAqWtrQTXa9nzvgHZjDyXWRZmJlVT9e5Ug3YxsQ1mYAG9uRFPnBuzOEwusGHjjP3gt2/xNdvxqeeECSBVACr3jAAaCy5dhoPj/ADeu47FG4ii1kYancRr98/0HM+QNhLRN33PZzFYh3YxQ2DAeOQ6hLjQAfaexBtsBqeQNvCwCNFRdlAA/3J5k7k15wmGWNcq+ZJO5J3YnmSdSahn4vEpyhi7fdjBdvcLfL6m1SUL1BrOOOlPw4d7ftMi/gCTXC+JbZIU9XZ/wCr/OgCjx/tOuFkVGjd7gG6kaXNtAxAPM7ilDguOWZ8ay88UzX1BIMcQW4PQC351ZeP8AZ1plaR3DyZQNB3ahQSbj4mzb6luZpYh4c+DWLFMCIpVyYgEgmM+LJKSPNipvtp51eWjVgqJar3Lk3AIpGdmZld1sz/sMmUxgWtk1v615l7HxrqrsNxqMwsc4AOa9wFbKL8lX1rawsJ3vpbl6+Xl/OrRHK+ttr/8AdMNda3tCwnZ+M2Ri2QZs4FgGDOjEWAAC3QCw5Xq5JwmOK2R3ZbLZDbKChfITYZjlD2AJtoDuK02TUkgjTcHYW/n/ALVRnYk3O2tvbff8/KjXuT6cXSbXg8dkrf2lPlH/AOLHmPU94+X8L0+Um/o/w+dsRjLnJOUSLzjizAP/ABMzn0y05Ul+TnZmnbaCiiioFBRRRQAVyu0UAeFQDYW9KzeOwwd07Txh1A6XYnkFtrmvYCxvetSsHtE93jS11yu59RlUD/M3ypWa+yHXwXhbpIQP7SeJ3UxBlU2UNL4wpVSA5CEMd9R5b7mlxDis0yZFtGpIuqA+Ib2JbxMPIAX8xTJieHCZhnjjc6gFxrz5/P8A2qvhBAhQqoAaSSO4FrOjEAaDY2bfpWHH1WCUrWPdfg13gyv9rvj8knBVdIMjC2XMQpN8iG1l1J8za+ga3pZVVZmBIOUAnlvt6jQ1VnQ/XTqSO5MSkAmxDNeS4Gmkbodvs1IobvXbURxxxKT94zyAW/hCqff55birru+VsfFzjntXtwVzjyjvqMsbhWYxMpXQH4xdDoQdbUwcN4l3TgN8EjKpGlrsQA2n7yg25G+tqOzJ7vv3dgFaUjUb5Y41tYb6gilfjMy4WSSJMzQN3c8dl0jfOrGJTuFa6lb/AAk25gVpxYHPbcP7CLyJ7mvsPObLFk3bDzIoJ08JZcu//wCt8vzrQ4ubLGek0X4uB/WqHFVAaUn7USN6FJN7dfEPlVntLOEw7MdSCpRdfEysGA01Gq78hc8q6hhIcZJI2KyRCxWLxSEeFM7jb7z2TRduZOwPszJhwY41LvbMxLf55ZT8I09bbCq3DM0UM0l88sk0mv3nv3aqOijKAPIVS7ToYoUhXxFs7sT/AHjqARm9XINtrC21RT0tkytvRXl4t35azGULoxBKQA22XLZ5baXzHLv6VAeOypaON4EI+wirt5rmuOVQYPBvIO7RmRUFmkAucx1IW+neEksWOgvzO1KThiwTSIjOUW2hy75bsxyqCTtv0PWs1ZK1s2Rjjemaf9uYxhYyopPOOLy/bLV4i4tjE+Kdm6XjjHtooqPAOHhEjKqA3Nje+UX1a+x5n5cqkjhBzte+Um+mxv8ADysb/wA6p6le7GrFj+CxJ21MZCyxNLm3WJRmAsfEQTa3K163ODcYix0RIicRuCLOEIYHkcjNa4OzWNL7RXXI2ot4ulyPLyuPeucLjiwsqyrGircJIVXLYEZVfQeIBrA30sb8qbjzc6YjLhS5kJuE4rhxY4dDi8LyivaaL9lCdHTyJuKz5u3WFUgzpiMP172Fl66XU9dK+m0MoIsRcVq7mJnNUnzuftVG6L9HjxMwYXHdwSG45eIgC3mTavWE7OYnGFfpCnC4Y6vFmvNJ+wzLoiX3ANzYbCvoSqAAALAaACi1Dpss+otrR4hiVFCqAqqAABoAALAAdLVJRRVRAUUUUAFFFFABRRRQAVgdqPD3clwBcxk2+/a2vLxAD3rfrD7WRd7EkBbKJ5FjZuYGrHL+0ctgeRNLyx3w5+S0V20mLHGZCoikB1jmTMB91vAb+V2F/Sso4JhEMtiBO+IkvuI0lYtYa3NmX1161o9oMIV76HO5RlhN2sWAMpD2YAX0F9djetjs/Cc0sckZDRjuzcXVwcxzKeYIym3K9uVcrD073r4N15eNoq8BhM2FmuhvN3jDMAAwZciWsSfhCb9asrwmc4QRBomnYxs7MCEJBUkeHWwAA9vnrYfFqJRANGCGQdMuYrp+elWg3i+X5+f569BSkkZnTbZBgcOIkAJGm5OlyzXPzJOlYnD4VfiDhwreFzkIvawwpViDpuBboVPto46IThEOZLSo6sVFmMZvlte+217bXFe+GQAY3EMLeKHD3NtdDMB7EC9qZC0UpknGVzGUbH6M1vmf5WHzqHGHvY8RKb5UikRB0OQ521538PllPU164vLZsQdLDDr+LSXrzGCvDtfjbDsx/edCxP8AiamizzwhM7qu6RvNJfqzSyKnrYd4f8Jr32uwOeJXHxRNmG2xGVrXFs1jcA/aAqfsxhQkN73LMdeoQ5E9sqqfcnnUPa7KsIkeLvkRrlND8Qyg2bQ2LbVD5RMvTIOzcKrhogjZha4Y6khmZrknW5uCb71SxsIOJtyPctz1DMA177/CPnVqHBzLNh0SywRxkSWIFyFAC5dyNzcaC1W8RhY5LF0DFXDITupB3B3BpDk0Kvcw/oWZmw5Ayia//wBbMZLehBKHlvXeIOy96yjMwZjl2uzWy30PMj260wy4NDIsgUZ8pTNzy3vb59OlYXH4WaWRFLLlyzswXQ5LEICdPEV18qq444+S0ZNf+FPDYwEyqzfqwl3vYXdSx8unKr+OgDxOjfajZTytcW2/rWVPgwC4P97KpOn2I1S50FyLrb3q/iSRHpqxBVBuS7+EA2Hnc7aAnlSP+S0aH4exk7M4oy4TDyHdooyfUqL/AI1p1U4XghBDFEu0aKg9FUD+lW66JzAooooAKKKKACiiigAooooAKKKKACqvEMDHOhjkUMptp0I1BBGoINiCNQatVy9ACR2h4O8TBzJNPEymFxkzugOYq90GZgCSp0J8QN9K3ezePWeBHzBmygOOatazAqdVNwdDa1XpscBcKpcje2ij+M6ewuaX+INK8qZ4cOhfMokDOzjKCRqoQjQH7VJpRDdMvumtGzjEiiPeyBFK+ESMNVDEC2a1wDf0qSRDa6sqkg2JsQNNDa+oF6X4IpVkMb4lyCoMd1VkOrB08eZibZTYtzNtiK5Jg5YJEMbRhGORrRrG2Y6oAQrAL7bkbVE3Fz3LwTyTsZUZHxTR5UP1aQBs0khBF/FqdCfCL6m5OlbPB8KVDyOAJJTmYDXKALKl+eUe1y3WsjBYmOKRmmhYSKB9auefRvs5guZPSwFav9tw28Odr8ljcn/Tp72pstNbRRmX2sjzHu7aSxd0epzTRKQP4WasniIZziomS7qHC2hLMUa5jPfK1gDqAOVtqm4nmlkRnlaNo/GbRMyLfUR/V6lguW/i3IIttXvtTCs0cEoPcysInZgxy93njuHA0kUF9j5+dS+QXBodjccjq6opiAIKRPo4XKLvlOysb2tp7kir/aXDl8M4UXK5XA65HV7DzOW1ZmLlK2+lYdmA1WWJTInsF8aaW5WFtzWHj+JwSWSCfE5r3ZQZlGVbFh9aNTqFsDfxe9QmD0uRg4zjgqRsCRFJIA8im2VGRrHMNVBbIMw2Bqxw/KR4ZBIBzzZrAja9z0O96XeGcTMSlMneRDXIosVDb5QTYi9/ASDvY7Ct7C8Xw7oRC6Er/dghHW+4KPax8tOdUcloyJrgOPzTLA5wyF5gAEsAbEnVrNpYfOpOJFu4k8Jdsh8K6kk6WF/WpMFO5ZyUEaW0LOpYn0W6hbDrfWouI8ew0QIz52AtljBkPkDkvl/iIFHa2S6SZgDDn6SisSXMTvlIsEQyR2Xw6EgDXXVvIXrX4LhiMQ4kZZCiK0RVcoRXLqQVzHxeE+LmNud6PC+HfSZTiDiWjdkCmCJkORBqAxKk57k3IsL6Da5aMBgUhBCXuTdmYksxsBdmOpNgKmY52TWTa0W6KKKYKCiiigAooooAKKKKACiiigAooooAocXxZjChdC5IzZSwUBSSbAi5NrAdSPSqGJdgoLzOU0BRUAd7mwUFNR0NvmK1OI4QSpY6Eaq3NT1F+e496zYuCeEXbK2fMcliMuYFUuRsAq2O4161HJPB5lWYrm8GFiUE2IDvYeQIRPTxVj8JkkmaItI0gXOz6R5AbEKFZBc/F52trY2udtuMXYQITZdZLHnoQt6VCwzFxdWOtxod+u9Xvory4n2vWxL6lTWmfRsRhlkUq4BXoR01B8j53vVKHgyhkLyzSCNgyK8hIUjbTQtb9on3pXw/F5FAtJJoObBv9an+dTNxyc/DMF05ol7+Xht865S/SOrxtqaWmN+qxtcjUmIkTEMqRlw0aMbFR8JYH4iL7rU5bEvosaxDm8jBj7Rpvz3YUtcE4lIJo3mZmJOTUKoyvYGwQDXMEOvKnLicxVAF0d2CKembdrHey3a3lW/HgrFCi/P+AWRVyhUweAZ55YROxUsWaTxBmHhzIQrZG1JXNYWAtY2vWzxWMAyhQoyYdWUWGmR2YADp4V+Qo7PQr3k7KCAGSNbm/hRF192zG+5sKOJtmacDnHFD/FI7XF/Rl+dMQFvh/wBW5hHwFe8jH3RcBk/dBII6A22Ao4vwZcRlJZ0ZcwDIeTWuCCCDew3FSyxH6QjW8PdyKT0OaMj52PyqDjnFe4VbKGZ2KqDcDRSSSQOg96CK1rkSePcNfCywgzqwdnsoUq9gjG58RFgbC9hcnzqB8Z9loYpgLm0i7EgXYONUvYXG1/WreMmDsXka7MRc9bbKoB8Kjf8A5qDuCWBUW01Ou3qd9elQZnentFFsIjsM2HjQclXMB/mY6ew5VLBCiyhFChIkDZVGVS0hIByjTQKT6tVgx52sDcDQ+e97+/trztXVgYOSMpDZQQxI1GbUWB68+nrUEdzfkkLlTnzFTupGjC/JSNT087a019nOMtKTHICWChw4FgQSRY8g2h9dTpqKTJsQgKGR+7D5L6ZmUEXzeG4KW0zfDcgnpTjCiYZozGtkYrG4/eJyPfmc5tfnm8hRvTH4prWxhorldqwwKKKKACiiigAooooAKKKKACiiigAqtxDFCKNnOyi/vyHztVmq2PwazI0bi6t8/UedC88kM+TyhmJZjcsSxJ5km9/T/iuafkH+tavaHhDYTxOwMRJyvyBsTYjkbAm+2h22rKChrENoeY1H9a6+O5pcHOuGnydEm40/PnXCa4yeV+Rt7V1Nrc6YU0TxszeEEjoNdyN/KvoOAxJniw0+gAGaS52IRlPya4r56Gsw6D0pv7DnvcNNG4uoldSDzDqrHb941h6ueEzX078ov9nrlnP2cqDYjUl3G/PI6fOtmSFTuPtBvcHQ/OqfBB9UDzYux9Sx/lt6AUj8T7W4qF5ybFc0kYUqB3RDsqSAgeJbZWIb10rGpb2ad6G/jfaFMP4QDLLyjQi4vsWJ0QeZ35A0o4rE4jE/r3CqDmWOMWCnkc51ZgdjoPKveHw+9jmJ1Ziblj99m5/9VPMmpyi43vXHzdZdcTwvydnD0eOf78v8GPLiO7/XDLaw70XMbfvKB9WfPUeetqtrKCt1N1OqsDe4JGoIuCNv+KnJ1A5nULbUjyG5qpDw25aRGMbFiNAQulh4o2AH4XpuLrHr+Rfcx9R+nTv+J/YmUWF9SSQBuOvL5n3NRvigZMgN2AVrG4te9r+ov+HWvLvIpHeRlhe+aEZvcoTcb/Zvr0qky2KTuMuaY5s2mVGQqgIvpbKmnUnrWpZ4etPyYPpMi7trxyP/AGZjUxaqLo8sYJFzbOSVuRe1zt5VXkwwKyRKQIwbIw1y6Aga/ccDY7WHI1L2OUNhmbXK8sxBvuC7C9xte1cbDGAiPO7oFiCgqLgBmDHwKL2XLe9OpbQ3G9eTRwGPzN3cnhlAvbkw2LLfcdRuux5E371gYGGSWZHdSqxgHxAhu88SkKfuFct+unnTBUohhRRRUkBRRRQAUUUUAFFFFABRRRQAV5Y29K9V5dbix2OhoAWcJi1xTnEg3ijzpECNCSozStfkVNh+zc/a0qYDstFiS2IkTIHt3Sx/VkKCbSNltd3vm12BA3uaXTglgnljnMvcg28AZjooCqV1GUoNGAve4uOTh2H4r30TxkMDC2Vc9sxiN+6ZraXyix81NUi+f8jsmPS2vHyU8V2FU/q8Q6eTqrj/ANT+NVcZ2UaGMu06MAVzEw2spYAt+s5Ak091W4lh+8ikjvbOjrfpmUi/40/1b+TM4n4EvD9mwJ1Rpvi7yxRFU3XLYeLNra59qbOC8ITDIVQu2ZszM7FmJsBe520A0GlJvFeIxTLDcswsHdULK4NlU+LQqdWG4qXsk8gmRUeZ1170M7Oi+Hf6wkg5rWGh8rUn1nT02afp9T3Twh6iiCiyiw109aR+2EXd4i7JnjmXodHXQ67C6lT/AAmnus/jvCxiYWjvlbdG+6wGhtzHUcxem467a2Z7nuWj5zgsZ3N0kb6oE5JDfQAfAw3FhoG2O3S7Nw3gzzjNJmii5LtI+3iN/gW3lm56Va7LdlBhvrJmEuIIILAWRQT8ManYbXO5/Cmas19NieV2l9jRPU5fTUN/cqYHhsUIPdoFva53Zrc2Y+Jj6mlXER2mlBH22I87gN606mlrj0OWdTbSRdP30B0t5p/oNK6yN4uPYv0uTtyc+5md3zUi3Q7fkf0NQYmPw67AqT7MG/pb5+0hcjmND0qLE3ZGAAuQeemx0rkQ9Umdepblj9GoAsAAOg2r1aq3DMSJYo5Bs6K3zANWq9EefOWrtFFABRRRQAUUUUAFFFFABRRRQAUUUUAFFFFAGHx3s4uIZZA7RSAWzqAcy62VlYWYAm45j3qbgHA1woezM7yEM7tYXsLAADRVA2A861qKjS3st3PXbvgK5XaKkqLsXZGG5ztJIM7MAxAAzEnL4ACQCTvyrcw2HWNQqKqqNgosB7CpqKjSRLpvhsKKKKkgKKKKACljtdxiNB3Rh79xlexbIqnXKS+4Oh2F6Z6Xu0nZ1Zz3quY5AoU6ZlYAkjMtwdLtqCN6tPbv93git64EjCrI9znmDXvljclFH/25ib7a+elSxkiWBDJK2eWNHzZVIV7ggBVFtSuv41L/AGbIgP1ich+rbmL6Dva1+F9kWMiNLiAyI4fIkWTMVN1zMXZiAbHS1MqOn1xP4KTeb3ocMHhljRUQWVFCqOgAsBU9crtJGBRRRQAUUUUAFFFFABRRRQ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sp>
        <p:nvSpPr>
          <p:cNvPr id="5" name="AutoShape 4" descr="data:image/jpeg;base64,/9j/4AAQSkZJRgABAQAAAQABAAD/2wCEAAkGBxQSEhUUExQVFBUXFxcYGBcXGBwcGhscGhgXHx0YHhgYHSggHBwlHRwXITEhJSouLi4uHh8zODMsNygtLisBCgoKDg0OGxAQGywkHyQsLCwsLCw3LCwsLCwsLCwsLCwsLCwsLCwsLCwsLCwsLCwsLCwsLCwsLCwsLCwsLCwsLP/AABEIAN0A5AMBIgACEQEDEQH/xAAbAAACAwEBAQAAAAAAAAAAAAAABgMEBQECB//EAEMQAAIBAgQDBgIGBwgCAgMAAAECAwARBBIhMQVBUQYTImFxgTKRFCNCUqHwBzNicoKxwRVDkqKy0eHxU8Ikg0Rjc//EABoBAAIDAQEAAAAAAAAAAAAAAAADAQIEBQb/xAArEQADAAIBAwMDBAIDAAAAAAAAAQIDESEEEjETQVEUgaEFIiMyYbFCcZH/2gAMAwEAAhEDEQA/APuNFFFABRRRQAUUUUAFFcvXGcDU6DqaAPVFVl4hEdpIz/GP96sXoA7RRRQAVy9F6SeMcVxGLlfD4VzBDGSkuJFi7MPijhB0uNi52J02qtUpW2DehuxvEIoVzSyJGvV2Cj5k1lYXtngJCQmMgYjpIP586w8N2Pwwszx/SXv8WKlMhtvmGe43tpbn5VvHh0JXI0ULp90qMuot0I1Bqs5O7lFVWzWwuJSRQ8bK6nZlNwfQipr0jYnhcuCYy4D4Rq+FJPdSDfwHUxSdLaHUHkQ18F4rHioUmiN0Ye4PNWHJgdCKtNJ+CUy9RRRViQooooAKKKKACiiigAooooAKKKKACiiigAooooAKqcT4hHh42llbKii5O59ABqSdgBVo0kyI2Ox5LG2GwT5FX/yT2BLHkQl7DfxUvLkWOXTJS2SDG4/FkkAYGDUC4DYhuhsfDEPIgnbauR9jMK3im7zFNf4p5Wf/AC3Cj2FbDLnuDe17ALzta5JtepYANQtrX/pp/v71x8+XM8btvXwkMWt6Mc9jsARY4SAgj/xj/aoo+ET4Js+BcvCN8JIfDYcoX/u/JTcHbTkyWr2BWbB1lz7lnKI+CcYjxUeeM+TIfiRhurDkRWjSHxkDh+K+nrmELjJi0UE/uT25kHQ+tPEMoZQykFWAII2IIuCK7+DMssdyEtaMTtvj2hwUrRtlkbLHGf25GCL73asmGNcJDFFGpe2WNBcAs1iWZiRbkWJHQ77Vo/pBuMDK4FzGY5fP6uRGuPOwNeZMPHMvjUOps41I0IuDcajT+fnSup50vYTlMeftSkRmB3gEbPqLeMqGs18pCZkJP7Vq5xDta6BbL3bEMT3i5lFo0fJ4SuUsHABbS9ha5rXPCorKO7UBSSotoCzBiR6sFPt5V5HCILFRFHlZWUi2hVgAVI5AgKLeWwpKyKPAtURcN4t3zgZbK6yMj3Hi7tlVrjcC7WB525aVH2d/+PxCeBRaOeMYkdA+bI9hyvZDV+HAxQlmRFUncrvY69fCCdbC2uu9VOClpOJTsAMkMEUV/wBtmZyPYEfhTMDXfwWx/wBhuFdrgrtbR4UViY7tZg4WKPiIw43UG5+S3qvgu2+BlbKuJQNtZ7r/AKrUAMdFeEkB2IOl9DyOxr3QAUUUUAFFFFABRRRQAUUUUAFFFFAEeIfKrHoCfkKRew88WHwmHMkgEmMlkcDW5kkZnK6dNrmwvpuQKecUt0YDcqR+FJHYzhML4KEOgkIR4ySNVIkYsAeRzC9xr4VN9BWDr2lC38l4NqHjcDFAsqkySSRKADcvHmLr5WCnX0qrJ2nwoj70MWUs63VSxJQa6DkRYjqCLVabgOGuW7oXJuTc6kiQam/R2Hy6C0s3BYHN2jW4tsSNgQAQCARlJFiNR6VyNY3w9tDOQi4xCVchrhFZmIB+FSQSOuoNQydooFzliwCd5dihykxi7AHmR+PKvcnCIL/q7XDCwZlBDHUFQQCPI16TguHDFu6QsWzXOpuGB0uTbxBSbbkA1H8S8JhyZ2N41h5o8mV2SWNSWC+FVlYoubW984IIANqs/o8xefBIhBDQFsOwPWI5f5AVY/siESd53SZ9TmtsSSSfI3ub+tZ36NyGixUwFlmxmIdddCMwUMPI5b10f06k3SXgpfgacVh1kRkcXVlKkeRFjSRwfFNg3XBYogFfDhpSLLKgvlXMdBKo0I570+1U4nw2LERmOaNZENrqwuNNj5Eda6dwqXIqltaKJb29umn/AD1rj252/P5FYnEuAS4ZC0GPaKMfYxCd+B0CksHv0Fz6VhvxDHMyI+Jw8SyAssiRF7hSLgBnyhtQefvastY2uBLxP5GHj3GY8Mqs12LMFiiX4pGI0VR0035Vp9j+EPh4W74hp5pGmmI2ztYZR5KoVfajg/ZqCJhMc085H66Y5n2Hw30QbaKBW7T8WLs+42Z0RzTKilmIVVBJJ2AG5r5jj+LT8U1RpMNhM1kA8Ms4+8TuiHa2+hrd7fT988eBVrCQGWe25iUgBL8szka9AaiWNUCi6rchV1sOdlAP4D/una2UyW1wjNw3AYo8pSKNSAALDUfj+NWpMLmXKyBl3yMFt8utTy4pFtmkjXNcLdwMxBsQLnWx0rw3EYhmvLGMtg13sAbi17ne52qdITyZWDw0mBPe4LUDR8MxurLoSEbdHFri+nLS9fQ+CcXixcSzQtmU6HqrDdSOTA6EUljHq17MLZgFYMDnJUMMtjrcG9652cmbD8RCIo7nGKxYLss0Sk956OgA9QPaBuO2+GfRaK4K7QOCiiigAooooAKKK5egDtFVMdxKGEXmljiHV3Vf9RqDCdoMLL+rxMD/ALsiE/IGgDRNJvAQMNisRhCbXdsRCOschuwH7r308xTkDesftB2eTFZWuY5o7mKZPiQ/+y7XU6Gs/U4FmjtLS9FojnRm86XMH2j7p+4x1oJr2VzcQyi2jI5FgTbVCbg+1METKwupUjlY3H4GvP1hvHWmhuz0fOvJN/kaG8+Wv5/CsPjvaERAph1+k4kglIY7G2nxub2RQRuT5CrRidvUonwZf6Q+0JgiGHh8WKn8CAakBtC3qdh635GnLgGAGHw0MIAXJGqkDXUAX15631rB7H9lDCTicWRNjJNWYi4jH3EvtYaXH8qbRXd6bAsMa9/cTT2FFZHaLtDFhFBYM8jXEcSau58hyHUnQUnYzjuPnIIkTBryRAJXPq7gD1AU+tOq5nyy+PDeT+qH7iODWVMreRB2II2YHqKxMH2fjXEXYl27sFicoveS4BCqAdQ2ppXOJxmhXHynrdIiPkAK9cN7RYrDSl8TbERNYPIFySRqpbUItw6i5Jtr8qX6mOmMvpMsrbR9LrtVeHY+OeNZInWRGFwy7GrVPMx82xj34rjL7qmHA/dyE7dMxbpyr3j+Fd/kzMyiPVLaWkFsrm29j9nY61Z7WYUxcRhnItHPF3DN0kVrxi/7QLjWpb208r2qUZcm1ezOg4S5MRaVPq2kZfq22dw2pRxc3HPTyrzJ2ZDpkaZrKEVSgYaJIHzG7EGRiACwAvc3Gtasa17I9j5NU6JT4MLFdnLjWWxUhkCoUCuFjUNlDa2VLZTpqa9T3+l4CxsRid/IxPmX3GnyrWxDaczr1vWZwaH6TxKJQCY8IGlc65RK4Kol9iwBZj7VVkxzfB9KFdrgrtBoCiiigAooooA4a+f8f7U4jESvh8BlVEJWTEnXxc0jXmRtm2vWn+kPHusMeHiYrJiXMedTqiAFpHH8IIvyJFZvCxBAndo8SCJQCM6jIDYeK50vcXJ5mkZbraifP+h+OJ07rx8fJRwfZiJGEkg+kzW1knOdtdLANoOe3nUuO7O4ZwQ+HiIN90X8CLEe1a82Liy3MsZIGewkX4NRn/d38W22tVk4lExAWeI3ubF1216HyOtczIrVa2zficVO0kVcDi5uHgd3mlwqjxQsS0kajdonOri+pQ3O9ulP2DxSSoskbBkcBlI2INI8WNhZgqyxsx8ShXU5gBrbckaH5Hoas9iJe5xGIwYvkAE8Q5KrsQ8Y6APsPOtvS53X7a8mXqcKn90+Bwnw6OuV1VlPJgCPkaXsZ2HwrNniEmGfm2HcpfpdR4TbzHM0z0Vscp+TGJfGex5eP63FYqdRuhkWNSu5ByKL7c6yOB4CONJFS0arKzAQIwcKMqqBMdApABLH4gb6c/pRFVo8GojyHxAqFa/2hly6+opNYE2tcf8AROz1gUZY0DnM4UBj1NtToBUHG+JLhsPLOwJWJGcgbmw2HmdqOGTHWJz9YltfvL9lx67HzBpd/SWSYIY72WTEwhvNQxYr75be9OfCJld1JCjgVd5GxWJF8RNa+vhRPsxL0A59Tf31EfMTlt5H/mqHEJWzJlzKGvqq5tfCFjtYgA3Y3PIbis76Xict0VyWy5lyWyG7XRSV1AAvzuQLbiubp29noE4xT2peBilhBtybl5+/vWrhMMHTxC45Dl6/n8aTcZjJ1N8zFe8RL93bwmDOW0jYg59NvLQ1aPGZczZ0dkSVGCgNlssosoXuwb5dd2FwDYaU2JSexGe6pJSmb3CieH4mKNAPo2KkKlf/ABy5CysOisFYEa62tan6vj3E+M4h8MzSDLLFNHIuXY3kVlHmQCUPp519gFa8dbRy88Oa59ylxnhceKheGUXRxY20I6MDyYHUGkKXiX0acwYpwSBdMQLZHF9mtokotqDodxzp143IXVoItZHHnZAftMRy6C9z8yEmfgU/fpCqqAFZyos0d2OXVTb6s3clfL53Mtc8aNdZB8SnMORGvnyqCfELGLuwQbksQP5mtAfo+wXKNo72zLFI8aE/uK1rX5VbwfYrAxi30dHPWS7n5vep2yrxb9xUhlnxjBMGpWMkhsUw8C6bop+M9OVO3ZvgUeChEUdzqWd21Z3PxOx6mtDDwJGgRFVEUWCqAAB5AbVjY3tngImKPi4Qw3UNmI9Ql7HUaGoGTKXCN+ilqLtxgiwBlMd9jKjxqfRnAFMGHnDqGXUHblQTolooooAKKKKAEvtnGPpeDZtgmJA/eKpp8s1Y7cJDGQg+KR1ZrqTlsyNZSrKyg5fFY6mxFrGmftvwxpYUliXNLh5FmRbfEBcOg8yhYD2rGwOJSVFkQqym9uunIjcEbEbg1zurq8d98m/plFw4oq4/golLWkADKQcucXJjCahpCugFwdDe2umvmLhKJNnUKq5AuUhj965uHsSS1yWUm99a1CL7ajbWo2XodL/CDf8AP/IrHWa65NcYYXBkYDhRR0GYFUIfbXMsIjAvf4RvbqatYbiEUXEo3dgtsLLmPM/WLYADfnoKuSTrGjuxsBcsTsAPP871iw4I4nDvjGXI8uZYAV1WOMOwbxbmQi/S1qd0zp33/CFdV2qexD7wHj8eKz5Ay5CPitchr2NgdNQRY61r3pF7C8MXLITIe88HiiJUZTci4JPizFrhttvVrOGmX4ZgfKRAfxQrXVl7W2cykk+DQorPWedfiiV/ONtf8LgfzqTD8RRjluUf7jgq3sD8Q8xcVYqc4hhmOV0/WJfL0YHdD5HTXkQDS/22i+kYEyxgloWWcD7Q7o3dbfesGFqbKzpYxHLf7EpysDsHto38QGU+YXzvDW1olPT2JeFKMisg0YAi3MEafhQ9+X5H8q98T4W+BclVLYM+JSoJaAk6qQNTFuQQPDpeo8Di451zQyLIP2De3qBqPesWTHrg7uDqJtb3yeEVhre//Xly3qtIWY3voPPn8h+FX8QvI6f9Vi8Q4rDH4e9DOfsJ4pGOulhzvpSext6Rp9RTy2e5cOZ5MPAuneYhG/gibvHO+l7Ae5r6dxGZgAqfG5yg8l0uXtzsNbczYc6UuwvAZu9+m4tTHIYzHFDp9WhIJLW+21h6D1pqwn1k0km4X6tD5jVyPey/w1vwx2zo4PVZVlyNosYPCLGtl56knUsebE8zXGwSmUS7MFK+q66W9TerNFNMwVQ41xWPCxNNKbKvTUknQKo5sToBV+kTtJiO/wAcE+KPCoGI5d9IGFjruqWPq1Slsvjh3SlGXi5cRjznxDPDCfhwyNbTrKy6lj929hVvB8PiiXLHGiDkFAH/AHRLi0QkMwBCGQ+SLux8tqklxqISjOAbZiDf4bMQb7bKx9B5im6S8HYmMeNaWibuM4IKhxzU2IOltiPasTDYp+Ft3sOZsCTeWAkt3YP97EWuQo5ptbWt3DcegUE5lzZWcAo4sq3zZvD4QPO3KvU+LiY5CwJYAjRrESXyjNbKL2NgTrVaMmfJFV2tfcccPOrqrqQysAykbEEXBFS0lfozlMaTYNmv9HcZP/5SXZBboviX2p1pZga09MKKKKCDlK3Eexy53lwshw8jkl1tmhkPVozsTzK2NNVFVqVS0yU2ntHz0LjY9JMEWI+1BIjKdtlcgj0r1hsfNJpHgsSW1/WqsaD1YsfwBp/oNZ/pMW96H/VZNCTwTs5NMe94iqKFa8eGRgUAA+KQ28ZvfS5UWrcPFsJNliLxsCQFBHhJ5BSRY8tqxuIdtFYOsCLIoJRjIWsSNCO7VGYr5mwNL0nEJFuViV1O6RzZl3/8cwDLYcrm/QVNZJxrUkKayPdD3xPiJSaKKMLdmUvcfZLW5c9G18qW+02LkxWdYj9WrCOMXIVnDeORiNSq2YADfU6+GoU4jKWQhCSqkxvIcoIOqxkkZgVuwvb7vnUOMukLEaFI+WuUBRmItzsCf6Vmy9U3xD9xuPBrmvgcezwmYNJNLnD27tcqqFUDfQX8RudSdLVp4nDJILOoYeY/EdD50sYrtM4A+jwZowBZpGK5hb7KKpa22rWr1g+1puO9hyg38Ub5xoOYZVP4Vs9fGuHRn9O3zo2O5kh1jJljH92xu4H7Ln4vRvnsKklK4iFsjfECAeasNtNwytbTkRWfH2qhLWZZU8ylwPXKTYeZq1iXC/8AyIzmU27wLqGX74t9pRrpuARrpZk3NeGVcteUXMBN3kasdyNR5jQj53FfPe1vAxnLJgkjHeKGeNcruL7hlYanUW5b3p5gPdzFb+Ca7r0zADMB6izf4q9cXiVhGrgMplW4IuNASPxAqWtrQTXa9nzvgHZjDyXWRZmJlVT9e5Ug3YxsQ1mYAG9uRFPnBuzOEwusGHjjP3gt2/xNdvxqeeECSBVACr3jAAaCy5dhoPj/ADeu47FG4ii1kYancRr98/0HM+QNhLRN33PZzFYh3YxQ2DAeOQ6hLjQAfaexBtsBqeQNvCwCNFRdlAA/3J5k7k15wmGWNcq+ZJO5J3YnmSdSahn4vEpyhi7fdjBdvcLfL6m1SUL1BrOOOlPw4d7ftMi/gCTXC+JbZIU9XZ/wCr/OgCjx/tOuFkVGjd7gG6kaXNtAxAPM7ilDguOWZ8ay88UzX1BIMcQW4PQC351ZeP8AZ1plaR3DyZQNB3ahQSbj4mzb6luZpYh4c+DWLFMCIpVyYgEgmM+LJKSPNipvtp51eWjVgqJar3Lk3AIpGdmZld1sz/sMmUxgWtk1v615l7HxrqrsNxqMwsc4AOa9wFbKL8lX1rawsJ3vpbl6+Xl/OrRHK+ttr/8AdMNda3tCwnZ+M2Ri2QZs4FgGDOjEWAAC3QCw5Xq5JwmOK2R3ZbLZDbKChfITYZjlD2AJtoDuK02TUkgjTcHYW/n/ALVRnYk3O2tvbff8/KjXuT6cXSbXg8dkrf2lPlH/AOLHmPU94+X8L0+Um/o/w+dsRjLnJOUSLzjizAP/ABMzn0y05Ul+TnZmnbaCiiioFBRRRQAVyu0UAeFQDYW9KzeOwwd07Txh1A6XYnkFtrmvYCxvetSsHtE93jS11yu59RlUD/M3ypWa+yHXwXhbpIQP7SeJ3UxBlU2UNL4wpVSA5CEMd9R5b7mlxDis0yZFtGpIuqA+Ib2JbxMPIAX8xTJieHCZhnjjc6gFxrz5/P8A2qvhBAhQqoAaSSO4FrOjEAaDY2bfpWHH1WCUrWPdfg13gyv9rvj8knBVdIMjC2XMQpN8iG1l1J8za+ga3pZVVZmBIOUAnlvt6jQ1VnQ/XTqSO5MSkAmxDNeS4Gmkbodvs1IobvXbURxxxKT94zyAW/hCqff55birru+VsfFzjntXtwVzjyjvqMsbhWYxMpXQH4xdDoQdbUwcN4l3TgN8EjKpGlrsQA2n7yg25G+tqOzJ7vv3dgFaUjUb5Y41tYb6gilfjMy4WSSJMzQN3c8dl0jfOrGJTuFa6lb/AAk25gVpxYHPbcP7CLyJ7mvsPObLFk3bDzIoJ08JZcu//wCt8vzrQ4ubLGek0X4uB/WqHFVAaUn7USN6FJN7dfEPlVntLOEw7MdSCpRdfEysGA01Gq78hc8q6hhIcZJI2KyRCxWLxSEeFM7jb7z2TRduZOwPszJhwY41LvbMxLf55ZT8I09bbCq3DM0UM0l88sk0mv3nv3aqOijKAPIVS7ToYoUhXxFs7sT/AHjqARm9XINtrC21RT0tkytvRXl4t35azGULoxBKQA22XLZ5baXzHLv6VAeOypaON4EI+wirt5rmuOVQYPBvIO7RmRUFmkAucx1IW+neEksWOgvzO1KThiwTSIjOUW2hy75bsxyqCTtv0PWs1ZK1s2Rjjemaf9uYxhYyopPOOLy/bLV4i4tjE+Kdm6XjjHtooqPAOHhEjKqA3Nje+UX1a+x5n5cqkjhBzte+Um+mxv8ADysb/wA6p6le7GrFj+CxJ21MZCyxNLm3WJRmAsfEQTa3K163ODcYix0RIicRuCLOEIYHkcjNa4OzWNL7RXXI2ot4ulyPLyuPeucLjiwsqyrGircJIVXLYEZVfQeIBrA30sb8qbjzc6YjLhS5kJuE4rhxY4dDi8LyivaaL9lCdHTyJuKz5u3WFUgzpiMP172Fl66XU9dK+m0MoIsRcVq7mJnNUnzuftVG6L9HjxMwYXHdwSG45eIgC3mTavWE7OYnGFfpCnC4Y6vFmvNJ+wzLoiX3ANzYbCvoSqAAALAaACi1Dpss+otrR4hiVFCqAqqAABoAALAAdLVJRRVRAUUUUAFFFFABRRRQAVgdqPD3clwBcxk2+/a2vLxAD3rfrD7WRd7EkBbKJ5FjZuYGrHL+0ctgeRNLyx3w5+S0V20mLHGZCoikB1jmTMB91vAb+V2F/Sso4JhEMtiBO+IkvuI0lYtYa3NmX1161o9oMIV76HO5RlhN2sWAMpD2YAX0F9djetjs/Cc0sckZDRjuzcXVwcxzKeYIym3K9uVcrD073r4N15eNoq8BhM2FmuhvN3jDMAAwZciWsSfhCb9asrwmc4QRBomnYxs7MCEJBUkeHWwAA9vnrYfFqJRANGCGQdMuYrp+elWg3i+X5+f569BSkkZnTbZBgcOIkAJGm5OlyzXPzJOlYnD4VfiDhwreFzkIvawwpViDpuBboVPto46IThEOZLSo6sVFmMZvlte+217bXFe+GQAY3EMLeKHD3NtdDMB7EC9qZC0UpknGVzGUbH6M1vmf5WHzqHGHvY8RKb5UikRB0OQ521538PllPU164vLZsQdLDDr+LSXrzGCvDtfjbDsx/edCxP8AiamizzwhM7qu6RvNJfqzSyKnrYd4f8Jr32uwOeJXHxRNmG2xGVrXFs1jcA/aAqfsxhQkN73LMdeoQ5E9sqqfcnnUPa7KsIkeLvkRrlND8Qyg2bQ2LbVD5RMvTIOzcKrhogjZha4Y6khmZrknW5uCb71SxsIOJtyPctz1DMA177/CPnVqHBzLNh0SywRxkSWIFyFAC5dyNzcaC1W8RhY5LF0DFXDITupB3B3BpDk0Kvcw/oWZmw5Ayia//wBbMZLehBKHlvXeIOy96yjMwZjl2uzWy30PMj260wy4NDIsgUZ8pTNzy3vb59OlYXH4WaWRFLLlyzswXQ5LEICdPEV18qq444+S0ZNf+FPDYwEyqzfqwl3vYXdSx8unKr+OgDxOjfajZTytcW2/rWVPgwC4P97KpOn2I1S50FyLrb3q/iSRHpqxBVBuS7+EA2Hnc7aAnlSP+S0aH4exk7M4oy4TDyHdooyfUqL/AI1p1U4XghBDFEu0aKg9FUD+lW66JzAooooAKKKKACiiigAooooAKKKKACqvEMDHOhjkUMptp0I1BBGoINiCNQatVy9ACR2h4O8TBzJNPEymFxkzugOYq90GZgCSp0J8QN9K3ezePWeBHzBmygOOatazAqdVNwdDa1XpscBcKpcje2ij+M6ewuaX+INK8qZ4cOhfMokDOzjKCRqoQjQH7VJpRDdMvumtGzjEiiPeyBFK+ESMNVDEC2a1wDf0qSRDa6sqkg2JsQNNDa+oF6X4IpVkMb4lyCoMd1VkOrB08eZibZTYtzNtiK5Jg5YJEMbRhGORrRrG2Y6oAQrAL7bkbVE3Fz3LwTyTsZUZHxTR5UP1aQBs0khBF/FqdCfCL6m5OlbPB8KVDyOAJJTmYDXKALKl+eUe1y3WsjBYmOKRmmhYSKB9auefRvs5guZPSwFav9tw28Odr8ljcn/Tp72pstNbRRmX2sjzHu7aSxd0epzTRKQP4WasniIZziomS7qHC2hLMUa5jPfK1gDqAOVtqm4nmlkRnlaNo/GbRMyLfUR/V6lguW/i3IIttXvtTCs0cEoPcysInZgxy93njuHA0kUF9j5+dS+QXBodjccjq6opiAIKRPo4XKLvlOysb2tp7kir/aXDl8M4UXK5XA65HV7DzOW1ZmLlK2+lYdmA1WWJTInsF8aaW5WFtzWHj+JwSWSCfE5r3ZQZlGVbFh9aNTqFsDfxe9QmD0uRg4zjgqRsCRFJIA8im2VGRrHMNVBbIMw2Bqxw/KR4ZBIBzzZrAja9z0O96XeGcTMSlMneRDXIosVDb5QTYi9/ASDvY7Ct7C8Xw7oRC6Er/dghHW+4KPax8tOdUcloyJrgOPzTLA5wyF5gAEsAbEnVrNpYfOpOJFu4k8Jdsh8K6kk6WF/WpMFO5ZyUEaW0LOpYn0W6hbDrfWouI8ew0QIz52AtljBkPkDkvl/iIFHa2S6SZgDDn6SisSXMTvlIsEQyR2Xw6EgDXXVvIXrX4LhiMQ4kZZCiK0RVcoRXLqQVzHxeE+LmNud6PC+HfSZTiDiWjdkCmCJkORBqAxKk57k3IsL6Da5aMBgUhBCXuTdmYksxsBdmOpNgKmY52TWTa0W6KKKYKCiiigAooooAKKKKACiiigAooooAocXxZjChdC5IzZSwUBSSbAi5NrAdSPSqGJdgoLzOU0BRUAd7mwUFNR0NvmK1OI4QSpY6Eaq3NT1F+e496zYuCeEXbK2fMcliMuYFUuRsAq2O4161HJPB5lWYrm8GFiUE2IDvYeQIRPTxVj8JkkmaItI0gXOz6R5AbEKFZBc/F52trY2udtuMXYQITZdZLHnoQt6VCwzFxdWOtxod+u9Xvory4n2vWxL6lTWmfRsRhlkUq4BXoR01B8j53vVKHgyhkLyzSCNgyK8hIUjbTQtb9on3pXw/F5FAtJJoObBv9an+dTNxyc/DMF05ol7+Xht865S/SOrxtqaWmN+qxtcjUmIkTEMqRlw0aMbFR8JYH4iL7rU5bEvosaxDm8jBj7Rpvz3YUtcE4lIJo3mZmJOTUKoyvYGwQDXMEOvKnLicxVAF0d2CKembdrHey3a3lW/HgrFCi/P+AWRVyhUweAZ55YROxUsWaTxBmHhzIQrZG1JXNYWAtY2vWzxWMAyhQoyYdWUWGmR2YADp4V+Qo7PQr3k7KCAGSNbm/hRF192zG+5sKOJtmacDnHFD/FI7XF/Rl+dMQFvh/wBW5hHwFe8jH3RcBk/dBII6A22Ao4vwZcRlJZ0ZcwDIeTWuCCCDew3FSyxH6QjW8PdyKT0OaMj52PyqDjnFe4VbKGZ2KqDcDRSSSQOg96CK1rkSePcNfCywgzqwdnsoUq9gjG58RFgbC9hcnzqB8Z9loYpgLm0i7EgXYONUvYXG1/WreMmDsXka7MRc9bbKoB8Kjf8A5qDuCWBUW01Ou3qd9elQZnentFFsIjsM2HjQclXMB/mY6ew5VLBCiyhFChIkDZVGVS0hIByjTQKT6tVgx52sDcDQ+e97+/trztXVgYOSMpDZQQxI1GbUWB68+nrUEdzfkkLlTnzFTupGjC/JSNT087a019nOMtKTHICWChw4FgQSRY8g2h9dTpqKTJsQgKGR+7D5L6ZmUEXzeG4KW0zfDcgnpTjCiYZozGtkYrG4/eJyPfmc5tfnm8hRvTH4prWxhorldqwwKKKKACiiigAooooAKKKKACiiigAqtxDFCKNnOyi/vyHztVmq2PwazI0bi6t8/UedC88kM+TyhmJZjcsSxJ5km9/T/iuafkH+tavaHhDYTxOwMRJyvyBsTYjkbAm+2h22rKChrENoeY1H9a6+O5pcHOuGnydEm40/PnXCa4yeV+Rt7V1Nrc6YU0TxszeEEjoNdyN/KvoOAxJniw0+gAGaS52IRlPya4r56Gsw6D0pv7DnvcNNG4uoldSDzDqrHb941h6ueEzX078ov9nrlnP2cqDYjUl3G/PI6fOtmSFTuPtBvcHQ/OqfBB9UDzYux9Sx/lt6AUj8T7W4qF5ybFc0kYUqB3RDsqSAgeJbZWIb10rGpb2ad6G/jfaFMP4QDLLyjQi4vsWJ0QeZ35A0o4rE4jE/r3CqDmWOMWCnkc51ZgdjoPKveHw+9jmJ1Ziblj99m5/9VPMmpyi43vXHzdZdcTwvydnD0eOf78v8GPLiO7/XDLaw70XMbfvKB9WfPUeetqtrKCt1N1OqsDe4JGoIuCNv+KnJ1A5nULbUjyG5qpDw25aRGMbFiNAQulh4o2AH4XpuLrHr+Rfcx9R+nTv+J/YmUWF9SSQBuOvL5n3NRvigZMgN2AVrG4te9r+ov+HWvLvIpHeRlhe+aEZvcoTcb/Zvr0qky2KTuMuaY5s2mVGQqgIvpbKmnUnrWpZ4etPyYPpMi7trxyP/AGZjUxaqLo8sYJFzbOSVuRe1zt5VXkwwKyRKQIwbIw1y6Aga/ccDY7WHI1L2OUNhmbXK8sxBvuC7C9xte1cbDGAiPO7oFiCgqLgBmDHwKL2XLe9OpbQ3G9eTRwGPzN3cnhlAvbkw2LLfcdRuux5E371gYGGSWZHdSqxgHxAhu88SkKfuFct+unnTBUohhRRRUkBRRRQAUUUUAFFFFABRRRQAV5Y29K9V5dbix2OhoAWcJi1xTnEg3ijzpECNCSozStfkVNh+zc/a0qYDstFiS2IkTIHt3Sx/VkKCbSNltd3vm12BA3uaXTglgnljnMvcg28AZjooCqV1GUoNGAve4uOTh2H4r30TxkMDC2Vc9sxiN+6ZraXyix81NUi+f8jsmPS2vHyU8V2FU/q8Q6eTqrj/ANT+NVcZ2UaGMu06MAVzEw2spYAt+s5Ak091W4lh+8ikjvbOjrfpmUi/40/1b+TM4n4EvD9mwJ1Rpvi7yxRFU3XLYeLNra59qbOC8ITDIVQu2ZszM7FmJsBe520A0GlJvFeIxTLDcswsHdULK4NlU+LQqdWG4qXsk8gmRUeZ1170M7Oi+Hf6wkg5rWGh8rUn1nT02afp9T3Twh6iiCiyiw109aR+2EXd4i7JnjmXodHXQ67C6lT/AAmnus/jvCxiYWjvlbdG+6wGhtzHUcxem467a2Z7nuWj5zgsZ3N0kb6oE5JDfQAfAw3FhoG2O3S7Nw3gzzjNJmii5LtI+3iN/gW3lm56Va7LdlBhvrJmEuIIILAWRQT8ManYbXO5/Cmas19NieV2l9jRPU5fTUN/cqYHhsUIPdoFva53Zrc2Y+Jj6mlXER2mlBH22I87gN606mlrj0OWdTbSRdP30B0t5p/oNK6yN4uPYv0uTtyc+5md3zUi3Q7fkf0NQYmPw67AqT7MG/pb5+0hcjmND0qLE3ZGAAuQeemx0rkQ9Umdepblj9GoAsAAOg2r1aq3DMSJYo5Bs6K3zANWq9EefOWrtFFABRRRQAUUUUAFFFFABRRRQAUUUUAFFFFAGHx3s4uIZZA7RSAWzqAcy62VlYWYAm45j3qbgHA1woezM7yEM7tYXsLAADRVA2A861qKjS3st3PXbvgK5XaKkqLsXZGG5ztJIM7MAxAAzEnL4ACQCTvyrcw2HWNQqKqqNgosB7CpqKjSRLpvhsKKKKkgKKKKACljtdxiNB3Rh79xlexbIqnXKS+4Oh2F6Z6Xu0nZ1Zz3quY5AoU6ZlYAkjMtwdLtqCN6tPbv93git64EjCrI9znmDXvljclFH/25ib7a+elSxkiWBDJK2eWNHzZVIV7ggBVFtSuv41L/AGbIgP1ich+rbmL6Dva1+F9kWMiNLiAyI4fIkWTMVN1zMXZiAbHS1MqOn1xP4KTeb3ocMHhljRUQWVFCqOgAsBU9crtJGBRRRQAUUUUAFFFFABRRRQ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PE"/>
          </a:p>
        </p:txBody>
      </p:sp>
      <p:pic>
        <p:nvPicPr>
          <p:cNvPr id="7174" name="Picture 6" descr="http://1.bp.blogspot.com/-DxUMqyEwdDo/T7PLLhr9wqI/AAAAAAAAC2M/ruJTt6WDr3k/s1600/globo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2780928"/>
            <a:ext cx="7920880" cy="33843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2475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7174"/>
                                        </p:tgtEl>
                                        <p:attrNameLst>
                                          <p:attrName>r</p:attrName>
                                        </p:attrNameLst>
                                      </p:cBhvr>
                                    </p:animRot>
                                    <p:animRot by="-240000">
                                      <p:cBhvr>
                                        <p:cTn id="7" dur="200" fill="hold">
                                          <p:stCondLst>
                                            <p:cond delay="200"/>
                                          </p:stCondLst>
                                        </p:cTn>
                                        <p:tgtEl>
                                          <p:spTgt spid="7174"/>
                                        </p:tgtEl>
                                        <p:attrNameLst>
                                          <p:attrName>r</p:attrName>
                                        </p:attrNameLst>
                                      </p:cBhvr>
                                    </p:animRot>
                                    <p:animRot by="240000">
                                      <p:cBhvr>
                                        <p:cTn id="8" dur="200" fill="hold">
                                          <p:stCondLst>
                                            <p:cond delay="400"/>
                                          </p:stCondLst>
                                        </p:cTn>
                                        <p:tgtEl>
                                          <p:spTgt spid="7174"/>
                                        </p:tgtEl>
                                        <p:attrNameLst>
                                          <p:attrName>r</p:attrName>
                                        </p:attrNameLst>
                                      </p:cBhvr>
                                    </p:animRot>
                                    <p:animRot by="-240000">
                                      <p:cBhvr>
                                        <p:cTn id="9" dur="200" fill="hold">
                                          <p:stCondLst>
                                            <p:cond delay="600"/>
                                          </p:stCondLst>
                                        </p:cTn>
                                        <p:tgtEl>
                                          <p:spTgt spid="7174"/>
                                        </p:tgtEl>
                                        <p:attrNameLst>
                                          <p:attrName>r</p:attrName>
                                        </p:attrNameLst>
                                      </p:cBhvr>
                                    </p:animRot>
                                    <p:animRot by="120000">
                                      <p:cBhvr>
                                        <p:cTn id="10" dur="200" fill="hold">
                                          <p:stCondLst>
                                            <p:cond delay="800"/>
                                          </p:stCondLst>
                                        </p:cTn>
                                        <p:tgtEl>
                                          <p:spTgt spid="717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805102" y="2420888"/>
            <a:ext cx="4231394" cy="3240359"/>
          </a:xfrm>
        </p:spPr>
        <p:txBody>
          <a:bodyPr>
            <a:noAutofit/>
          </a:bodyPr>
          <a:lstStyle/>
          <a:p>
            <a:pPr marL="0" indent="0" algn="r">
              <a:buNone/>
            </a:pPr>
            <a:r>
              <a:rPr lang="es-PE" sz="2300" dirty="0" smtClean="0"/>
              <a:t>La </a:t>
            </a:r>
            <a:r>
              <a:rPr lang="es-PE" sz="2300" dirty="0"/>
              <a:t>familia es fuente de valores</a:t>
            </a:r>
            <a:r>
              <a:rPr lang="es-PE" sz="2300" dirty="0" smtClean="0"/>
              <a:t>, pues </a:t>
            </a:r>
            <a:r>
              <a:rPr lang="es-PE" sz="2300" dirty="0"/>
              <a:t>con cada palabra, cada recomendación, con cada gesto en esas interacciones personales en la familia se traduce en el modelo de conducta que se desea hacia los hijos, y éste a su vez capta ese mensaje, aún cuando incida positiva o </a:t>
            </a:r>
            <a:r>
              <a:rPr lang="es-PE" sz="2300" dirty="0" smtClean="0"/>
              <a:t>negativamente.</a:t>
            </a:r>
            <a:endParaRPr lang="es-PE" sz="2300" dirty="0"/>
          </a:p>
        </p:txBody>
      </p:sp>
      <p:pic>
        <p:nvPicPr>
          <p:cNvPr id="4" name="Picture 2" descr="http://t3.gstatic.com/images?q=tbn:ANd9GcR7DmQFjVOvDb_ISBPMEnVybq3EQBw22nlout93CfQlnY9HK-L6r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3969493"/>
            <a:ext cx="3240360" cy="232327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t1.gstatic.com/images?q=tbn:ANd9GcT33QX9tXpkWp2-PPAB1PwMzNCh1isXR6dwAWrvx68rwO_TKG7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5115" y="-6708"/>
            <a:ext cx="3412296" cy="2499604"/>
          </a:xfrm>
          <a:prstGeom prst="rect">
            <a:avLst/>
          </a:prstGeom>
          <a:noFill/>
          <a:extLst>
            <a:ext uri="{909E8E84-426E-40DD-AFC4-6F175D3DCCD1}">
              <a14:hiddenFill xmlns:a14="http://schemas.microsoft.com/office/drawing/2010/main">
                <a:solidFill>
                  <a:srgbClr val="FFFFFF"/>
                </a:solidFill>
              </a14:hiddenFill>
            </a:ext>
          </a:extLst>
        </p:spPr>
      </p:pic>
      <p:pic>
        <p:nvPicPr>
          <p:cNvPr id="5122" name="Picture 2" descr="http://1.bp.blogspot.com/_yEj8rVRfBKs/SwwfmU8x4DI/AAAAAAAAAAk/z_bxJ1Xa_nY/s320/huevos-gestos%5B2%5D.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750" y="132468"/>
            <a:ext cx="4928297" cy="3656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4178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mph" presetSubtype="0" fill="hold" nodeType="clickEffect">
                                  <p:stCondLst>
                                    <p:cond delay="0"/>
                                  </p:stCondLst>
                                  <p:childTnLst>
                                    <p:animClr clrSpc="hsl" dir="cw">
                                      <p:cBhvr override="childStyle">
                                        <p:cTn id="6" dur="500" fill="hold"/>
                                        <p:tgtEl>
                                          <p:spTgt spid="5122"/>
                                        </p:tgtEl>
                                        <p:attrNameLst>
                                          <p:attrName>style.color</p:attrName>
                                        </p:attrNameLst>
                                      </p:cBhvr>
                                      <p:by>
                                        <p:hsl h="7200000" s="0" l="0"/>
                                      </p:by>
                                    </p:animClr>
                                    <p:animClr clrSpc="hsl" dir="cw">
                                      <p:cBhvr>
                                        <p:cTn id="7" dur="500" fill="hold"/>
                                        <p:tgtEl>
                                          <p:spTgt spid="5122"/>
                                        </p:tgtEl>
                                        <p:attrNameLst>
                                          <p:attrName>fillcolor</p:attrName>
                                        </p:attrNameLst>
                                      </p:cBhvr>
                                      <p:by>
                                        <p:hsl h="7200000" s="0" l="0"/>
                                      </p:by>
                                    </p:animClr>
                                    <p:animClr clrSpc="hsl" dir="cw">
                                      <p:cBhvr>
                                        <p:cTn id="8" dur="500" fill="hold"/>
                                        <p:tgtEl>
                                          <p:spTgt spid="5122"/>
                                        </p:tgtEl>
                                        <p:attrNameLst>
                                          <p:attrName>stroke.color</p:attrName>
                                        </p:attrNameLst>
                                      </p:cBhvr>
                                      <p:by>
                                        <p:hsl h="7200000" s="0" l="0"/>
                                      </p:by>
                                    </p:animClr>
                                    <p:set>
                                      <p:cBhvr>
                                        <p:cTn id="9" dur="500" fill="hold"/>
                                        <p:tgtEl>
                                          <p:spTgt spid="512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9" presetClass="emph" presetSubtype="0" nodeType="clickEffect">
                                  <p:stCondLst>
                                    <p:cond delay="0"/>
                                  </p:stCondLst>
                                  <p:childTnLst>
                                    <p:set>
                                      <p:cBhvr rctx="PPT">
                                        <p:cTn id="13" dur="indefinite"/>
                                        <p:tgtEl>
                                          <p:spTgt spid="5"/>
                                        </p:tgtEl>
                                        <p:attrNameLst>
                                          <p:attrName>style.opacity</p:attrName>
                                        </p:attrNameLst>
                                      </p:cBhvr>
                                      <p:to>
                                        <p:strVal val="0.5"/>
                                      </p:to>
                                    </p:set>
                                    <p:animEffect filter="image" prLst="opacity: 0.5">
                                      <p:cBhvr rctx="IE">
                                        <p:cTn id="14" dur="indefinite"/>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21600000">
                                      <p:cBhvr>
                                        <p:cTn id="18" dur="2000" fill="hold"/>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43808" y="643969"/>
            <a:ext cx="4104456" cy="4525963"/>
          </a:xfrm>
        </p:spPr>
        <p:txBody>
          <a:bodyPr/>
          <a:lstStyle/>
          <a:p>
            <a:pPr marL="0" indent="0" algn="ctr">
              <a:buNone/>
            </a:pPr>
            <a:r>
              <a:rPr lang="es-PE" dirty="0"/>
              <a:t> </a:t>
            </a:r>
            <a:r>
              <a:rPr lang="es-PE" dirty="0" smtClean="0"/>
              <a:t>La </a:t>
            </a:r>
            <a:r>
              <a:rPr lang="es-PE" dirty="0"/>
              <a:t>familia tiene entre su misión de ser “la primera fuente de humanización”</a:t>
            </a:r>
          </a:p>
        </p:txBody>
      </p:sp>
      <p:pic>
        <p:nvPicPr>
          <p:cNvPr id="2056" name="Picture 8" descr="http://t2.gstatic.com/images?q=tbn:ANd9GcQTzMNwiYQn8XyQg-LSdNjAVy81haOl4oekT4OwOVwIHflkG-7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9874" y="2597806"/>
            <a:ext cx="2286000" cy="2000251"/>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http://t2.gstatic.com/images?q=tbn:ANd9GcQKbikJ99iibKCw9j3Rb9pPDDxwIjb7lt60WD3u11FBOrm8gc-Gu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4598057"/>
            <a:ext cx="2376264" cy="2117242"/>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http://t3.gstatic.com/images?q=tbn:ANd9GcSsrxfBFJOwRLsaUnbZtGeZ-D68K6SdE1nS-SwL1WDWoJAihr7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3257" y="602136"/>
            <a:ext cx="2152650" cy="2124075"/>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http://t0.gstatic.com/images?q=tbn:ANd9GcQxPK6Xj2JabdZ9xpBzWZsKEehBNFwkF7ZdfRkFcGShX35XLSH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32240" y="2906951"/>
            <a:ext cx="2209800" cy="1746185"/>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http://t3.gstatic.com/images?q=tbn:ANd9GcS3g__VN8x2jmbSmWFzClOtSB7DzMtx9ZESPbrKiQeOqVZ0rstNbA"/>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5536" y="4598057"/>
            <a:ext cx="2376264" cy="1600200"/>
          </a:xfrm>
          <a:prstGeom prst="rect">
            <a:avLst/>
          </a:prstGeom>
          <a:noFill/>
          <a:extLst>
            <a:ext uri="{909E8E84-426E-40DD-AFC4-6F175D3DCCD1}">
              <a14:hiddenFill xmlns:a14="http://schemas.microsoft.com/office/drawing/2010/main">
                <a:solidFill>
                  <a:srgbClr val="FFFFFF"/>
                </a:solidFill>
              </a14:hiddenFill>
            </a:ext>
          </a:extLst>
        </p:spPr>
      </p:pic>
      <p:pic>
        <p:nvPicPr>
          <p:cNvPr id="2066" name="Picture 18" descr="http://t3.gstatic.com/images?q=tbn:ANd9GcRf9FylIIFa3_pp2cvjAUKcGpJfAVVhjohvvFa8GOAvw_EPsaPJ"/>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95536" y="836712"/>
            <a:ext cx="2376264" cy="37832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98268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066"/>
                                        </p:tgtEl>
                                      </p:cBhvr>
                                    </p:animEffect>
                                    <p:animScale>
                                      <p:cBhvr>
                                        <p:cTn id="7" dur="250" autoRev="1" fill="hold"/>
                                        <p:tgtEl>
                                          <p:spTgt spid="2066"/>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64"/>
                                        </p:tgtEl>
                                        <p:attrNameLst>
                                          <p:attrName>style.visibility</p:attrName>
                                        </p:attrNameLst>
                                      </p:cBhvr>
                                      <p:to>
                                        <p:strVal val="visible"/>
                                      </p:to>
                                    </p:set>
                                    <p:anim calcmode="lin" valueType="num">
                                      <p:cBhvr additive="base">
                                        <p:cTn id="12" dur="500" fill="hold"/>
                                        <p:tgtEl>
                                          <p:spTgt spid="2064"/>
                                        </p:tgtEl>
                                        <p:attrNameLst>
                                          <p:attrName>ppt_x</p:attrName>
                                        </p:attrNameLst>
                                      </p:cBhvr>
                                      <p:tavLst>
                                        <p:tav tm="0">
                                          <p:val>
                                            <p:strVal val="#ppt_x"/>
                                          </p:val>
                                        </p:tav>
                                        <p:tav tm="100000">
                                          <p:val>
                                            <p:strVal val="#ppt_x"/>
                                          </p:val>
                                        </p:tav>
                                      </p:tavLst>
                                    </p:anim>
                                    <p:anim calcmode="lin" valueType="num">
                                      <p:cBhvr additive="base">
                                        <p:cTn id="13" dur="500" fill="hold"/>
                                        <p:tgtEl>
                                          <p:spTgt spid="2064"/>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056"/>
                                        </p:tgtEl>
                                        <p:attrNameLst>
                                          <p:attrName>style.visibility</p:attrName>
                                        </p:attrNameLst>
                                      </p:cBhvr>
                                      <p:to>
                                        <p:strVal val="visible"/>
                                      </p:to>
                                    </p:set>
                                    <p:animEffect transition="in" filter="fade">
                                      <p:cBhvr>
                                        <p:cTn id="18" dur="1000"/>
                                        <p:tgtEl>
                                          <p:spTgt spid="2056"/>
                                        </p:tgtEl>
                                      </p:cBhvr>
                                    </p:animEffect>
                                    <p:anim calcmode="lin" valueType="num">
                                      <p:cBhvr>
                                        <p:cTn id="19" dur="1000" fill="hold"/>
                                        <p:tgtEl>
                                          <p:spTgt spid="2056"/>
                                        </p:tgtEl>
                                        <p:attrNameLst>
                                          <p:attrName>ppt_x</p:attrName>
                                        </p:attrNameLst>
                                      </p:cBhvr>
                                      <p:tavLst>
                                        <p:tav tm="0">
                                          <p:val>
                                            <p:strVal val="#ppt_x"/>
                                          </p:val>
                                        </p:tav>
                                        <p:tav tm="100000">
                                          <p:val>
                                            <p:strVal val="#ppt_x"/>
                                          </p:val>
                                        </p:tav>
                                      </p:tavLst>
                                    </p:anim>
                                    <p:anim calcmode="lin" valueType="num">
                                      <p:cBhvr>
                                        <p:cTn id="20" dur="1000" fill="hold"/>
                                        <p:tgtEl>
                                          <p:spTgt spid="2056"/>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2058"/>
                                        </p:tgtEl>
                                        <p:attrNameLst>
                                          <p:attrName>style.visibility</p:attrName>
                                        </p:attrNameLst>
                                      </p:cBhvr>
                                      <p:to>
                                        <p:strVal val="visible"/>
                                      </p:to>
                                    </p:set>
                                    <p:animEffect transition="in" filter="wipe(down)">
                                      <p:cBhvr>
                                        <p:cTn id="25" dur="500"/>
                                        <p:tgtEl>
                                          <p:spTgt spid="2058"/>
                                        </p:tgtEl>
                                      </p:cBhvr>
                                    </p:animEffect>
                                  </p:childTnLst>
                                </p:cTn>
                              </p:par>
                            </p:childTnLst>
                          </p:cTn>
                        </p:par>
                      </p:childTnLst>
                    </p:cTn>
                  </p:par>
                  <p:par>
                    <p:cTn id="26" fill="hold">
                      <p:stCondLst>
                        <p:cond delay="indefinite"/>
                      </p:stCondLst>
                      <p:childTnLst>
                        <p:par>
                          <p:cTn id="27" fill="hold">
                            <p:stCondLst>
                              <p:cond delay="0"/>
                            </p:stCondLst>
                            <p:childTnLst>
                              <p:par>
                                <p:cTn id="28" presetID="8" presetClass="emph" presetSubtype="0" fill="hold" nodeType="clickEffect">
                                  <p:stCondLst>
                                    <p:cond delay="0"/>
                                  </p:stCondLst>
                                  <p:childTnLst>
                                    <p:animRot by="21600000">
                                      <p:cBhvr>
                                        <p:cTn id="29" dur="2000" fill="hold"/>
                                        <p:tgtEl>
                                          <p:spTgt spid="2062"/>
                                        </p:tgtEl>
                                        <p:attrNameLst>
                                          <p:attrName>r</p:attrName>
                                        </p:attrNameLst>
                                      </p:cBhvr>
                                    </p:animRot>
                                  </p:childTnLst>
                                </p:cTn>
                              </p:par>
                            </p:childTnLst>
                          </p:cTn>
                        </p:par>
                      </p:childTnLst>
                    </p:cTn>
                  </p:par>
                  <p:par>
                    <p:cTn id="30" fill="hold">
                      <p:stCondLst>
                        <p:cond delay="indefinite"/>
                      </p:stCondLst>
                      <p:childTnLst>
                        <p:par>
                          <p:cTn id="31" fill="hold">
                            <p:stCondLst>
                              <p:cond delay="0"/>
                            </p:stCondLst>
                            <p:childTnLst>
                              <p:par>
                                <p:cTn id="32" presetID="19" presetClass="emph" presetSubtype="0" fill="hold" nodeType="clickEffect">
                                  <p:stCondLst>
                                    <p:cond delay="0"/>
                                  </p:stCondLst>
                                  <p:childTnLst>
                                    <p:animClr clrSpc="rgb" dir="cw">
                                      <p:cBhvr override="childStyle">
                                        <p:cTn id="33" dur="500" fill="hold"/>
                                        <p:tgtEl>
                                          <p:spTgt spid="2060"/>
                                        </p:tgtEl>
                                        <p:attrNameLst>
                                          <p:attrName>style.color</p:attrName>
                                        </p:attrNameLst>
                                      </p:cBhvr>
                                      <p:to>
                                        <a:schemeClr val="accent2"/>
                                      </p:to>
                                    </p:animClr>
                                    <p:animClr clrSpc="rgb" dir="cw">
                                      <p:cBhvr>
                                        <p:cTn id="34" dur="500" fill="hold"/>
                                        <p:tgtEl>
                                          <p:spTgt spid="2060"/>
                                        </p:tgtEl>
                                        <p:attrNameLst>
                                          <p:attrName>fillcolor</p:attrName>
                                        </p:attrNameLst>
                                      </p:cBhvr>
                                      <p:to>
                                        <a:schemeClr val="accent2"/>
                                      </p:to>
                                    </p:animClr>
                                    <p:set>
                                      <p:cBhvr>
                                        <p:cTn id="35" dur="500" fill="hold"/>
                                        <p:tgtEl>
                                          <p:spTgt spid="2060"/>
                                        </p:tgtEl>
                                        <p:attrNameLst>
                                          <p:attrName>fill.type</p:attrName>
                                        </p:attrNameLst>
                                      </p:cBhvr>
                                      <p:to>
                                        <p:strVal val="solid"/>
                                      </p:to>
                                    </p:set>
                                    <p:set>
                                      <p:cBhvr>
                                        <p:cTn id="36" dur="500" fill="hold"/>
                                        <p:tgtEl>
                                          <p:spTgt spid="206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st-listas.20minutos.es/images/2010-07/239889/list_640px.jpg?12823241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124744"/>
            <a:ext cx="7992888" cy="5544616"/>
          </a:xfrm>
          <a:prstGeom prst="rect">
            <a:avLst/>
          </a:prstGeom>
          <a:noFill/>
          <a:extLst>
            <a:ext uri="{909E8E84-426E-40DD-AFC4-6F175D3DCCD1}">
              <a14:hiddenFill xmlns:a14="http://schemas.microsoft.com/office/drawing/2010/main">
                <a:solidFill>
                  <a:srgbClr val="FFFFFF"/>
                </a:solidFill>
              </a14:hiddenFill>
            </a:ext>
          </a:extLst>
        </p:spPr>
      </p:pic>
      <p:sp>
        <p:nvSpPr>
          <p:cNvPr id="4" name="3 CuadroTexto"/>
          <p:cNvSpPr txBox="1"/>
          <p:nvPr/>
        </p:nvSpPr>
        <p:spPr>
          <a:xfrm>
            <a:off x="683568" y="44624"/>
            <a:ext cx="8640960" cy="830997"/>
          </a:xfrm>
          <a:prstGeom prst="rect">
            <a:avLst/>
          </a:prstGeom>
          <a:noFill/>
        </p:spPr>
        <p:txBody>
          <a:bodyPr wrap="square" rtlCol="0">
            <a:spAutoFit/>
          </a:bodyPr>
          <a:lstStyle/>
          <a:p>
            <a:r>
              <a:rPr lang="es-PE" sz="4800" b="1" i="1" dirty="0" smtClean="0">
                <a:solidFill>
                  <a:srgbClr val="7030A0"/>
                </a:solidFill>
                <a:effectLst>
                  <a:outerShdw blurRad="38100" dist="38100" dir="2700000" algn="tl">
                    <a:srgbClr val="000000">
                      <a:alpha val="43137"/>
                    </a:srgbClr>
                  </a:outerShdw>
                </a:effectLst>
              </a:rPr>
              <a:t>Cuando no hay la familia…</a:t>
            </a:r>
            <a:endParaRPr lang="es-PE" sz="4800" b="1" i="1" dirty="0">
              <a:solidFill>
                <a:srgbClr val="7030A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045606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620688"/>
            <a:ext cx="4392488" cy="4525963"/>
          </a:xfrm>
        </p:spPr>
        <p:txBody>
          <a:bodyPr>
            <a:noAutofit/>
          </a:bodyPr>
          <a:lstStyle/>
          <a:p>
            <a:pPr marL="0" indent="0" algn="ctr">
              <a:buNone/>
            </a:pPr>
            <a:r>
              <a:rPr lang="es-PE" sz="2800" dirty="0"/>
              <a:t>L</a:t>
            </a:r>
            <a:r>
              <a:rPr lang="es-PE" sz="2800" dirty="0" smtClean="0"/>
              <a:t>os </a:t>
            </a:r>
            <a:r>
              <a:rPr lang="es-PE" sz="2800" dirty="0"/>
              <a:t>valores fundamentales de la familia, tales como el amor, la verdad</a:t>
            </a:r>
            <a:r>
              <a:rPr lang="es-PE" sz="2800" b="1" i="1" u="sng" dirty="0">
                <a:solidFill>
                  <a:srgbClr val="7030A0"/>
                </a:solidFill>
                <a:effectLst>
                  <a:outerShdw blurRad="38100" dist="38100" dir="2700000" algn="tl">
                    <a:srgbClr val="000000">
                      <a:alpha val="43137"/>
                    </a:srgbClr>
                  </a:outerShdw>
                </a:effectLst>
              </a:rPr>
              <a:t>, la solidaridad, la generosidad, el respeto, comunicación, fidelidad, responsabilidad, sinceridad, honestidad, obediencia</a:t>
            </a:r>
            <a:r>
              <a:rPr lang="es-PE" sz="2800" dirty="0"/>
              <a:t>, entre otros, incidirán en la formación de la llamada personalidad ética de las personas y que serán transmitidos a la sociedad en la que está inmersa la familia</a:t>
            </a:r>
          </a:p>
        </p:txBody>
      </p:sp>
      <p:pic>
        <p:nvPicPr>
          <p:cNvPr id="8194" name="Picture 2" descr="http://t1.gstatic.com/images?q=tbn:ANd9GcSFLfxCEL444NJGqwG2kJ96hY2bN8adZ83gXhB68XlIziJMnu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8932" y="620688"/>
            <a:ext cx="3849091" cy="52565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0220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PE" b="1" u="sng" dirty="0">
                <a:solidFill>
                  <a:srgbClr val="7030A0"/>
                </a:solidFill>
                <a:effectLst>
                  <a:outerShdw blurRad="38100" dist="38100" dir="2700000" algn="tl">
                    <a:srgbClr val="000000">
                      <a:alpha val="43137"/>
                    </a:srgbClr>
                  </a:outerShdw>
                </a:effectLst>
              </a:rPr>
              <a:t>Los Contravalores</a:t>
            </a:r>
          </a:p>
        </p:txBody>
      </p:sp>
      <p:sp>
        <p:nvSpPr>
          <p:cNvPr id="3" name="2 Marcador de contenido"/>
          <p:cNvSpPr>
            <a:spLocks noGrp="1"/>
          </p:cNvSpPr>
          <p:nvPr>
            <p:ph idx="1"/>
          </p:nvPr>
        </p:nvSpPr>
        <p:spPr/>
        <p:txBody>
          <a:bodyPr>
            <a:normAutofit fontScale="92500" lnSpcReduction="20000"/>
          </a:bodyPr>
          <a:lstStyle/>
          <a:p>
            <a:r>
              <a:rPr lang="es-PE" b="1" dirty="0" smtClean="0"/>
              <a:t>Individualismo</a:t>
            </a:r>
            <a:r>
              <a:rPr lang="es-PE" dirty="0" smtClean="0"/>
              <a:t>: «Pensar solo en uno mismo»</a:t>
            </a:r>
          </a:p>
          <a:p>
            <a:r>
              <a:rPr lang="es-PE" b="1" dirty="0" smtClean="0"/>
              <a:t>Visión mercantilista</a:t>
            </a:r>
            <a:r>
              <a:rPr lang="es-PE" dirty="0" smtClean="0"/>
              <a:t>: </a:t>
            </a:r>
            <a:r>
              <a:rPr lang="es-PE" dirty="0"/>
              <a:t> “Vales según lo que tienes y no según lo que eres” </a:t>
            </a:r>
            <a:endParaRPr lang="es-PE" dirty="0" smtClean="0"/>
          </a:p>
          <a:p>
            <a:r>
              <a:rPr lang="es-PE" b="1" dirty="0" smtClean="0"/>
              <a:t>Miedo</a:t>
            </a:r>
            <a:r>
              <a:rPr lang="es-PE" dirty="0" smtClean="0"/>
              <a:t>: </a:t>
            </a:r>
            <a:r>
              <a:rPr lang="es-PE" dirty="0"/>
              <a:t>cuando el niño o niña no tiene la capacidad suficiente para expresar lo que piensa o siente pues corroe el </a:t>
            </a:r>
            <a:r>
              <a:rPr lang="es-PE" dirty="0" smtClean="0"/>
              <a:t>temor</a:t>
            </a:r>
          </a:p>
          <a:p>
            <a:r>
              <a:rPr lang="es-PE" b="1" dirty="0" smtClean="0"/>
              <a:t>La Mentira:</a:t>
            </a:r>
            <a:r>
              <a:rPr lang="es-PE" dirty="0" smtClean="0"/>
              <a:t> </a:t>
            </a:r>
            <a:r>
              <a:rPr lang="es-PE" dirty="0"/>
              <a:t>que pueden valerse tanto los hijos como los padres para tratar de convencer para conseguir lo que </a:t>
            </a:r>
            <a:r>
              <a:rPr lang="es-PE" dirty="0" smtClean="0"/>
              <a:t>desean</a:t>
            </a:r>
          </a:p>
          <a:p>
            <a:r>
              <a:rPr lang="es-PE" b="1" dirty="0" smtClean="0"/>
              <a:t>La Desobediencia:</a:t>
            </a:r>
            <a:r>
              <a:rPr lang="es-PE" dirty="0" smtClean="0"/>
              <a:t> </a:t>
            </a:r>
            <a:r>
              <a:rPr lang="es-PE" dirty="0"/>
              <a:t>que ante una orden que puedan dar los padres </a:t>
            </a:r>
            <a:endParaRPr lang="es-PE" dirty="0" smtClean="0"/>
          </a:p>
          <a:p>
            <a:endParaRPr lang="es-PE" dirty="0"/>
          </a:p>
        </p:txBody>
      </p:sp>
    </p:spTree>
    <p:extLst>
      <p:ext uri="{BB962C8B-B14F-4D97-AF65-F5344CB8AC3E}">
        <p14:creationId xmlns:p14="http://schemas.microsoft.com/office/powerpoint/2010/main" val="2339015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561</Words>
  <Application>Microsoft Office PowerPoint</Application>
  <PresentationFormat>Presentación en pantalla (4:3)</PresentationFormat>
  <Paragraphs>23</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La familia: valores, problemas, familia peruana.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Los Contravalores</vt:lpstr>
      <vt:lpstr>Los Contravalores</vt:lpstr>
      <vt:lpstr>Presentación de PowerPoint</vt:lpstr>
      <vt:lpstr>Presentación de PowerPoint</vt:lpstr>
      <vt:lpstr>Presentación de PowerPoint</vt:lpstr>
      <vt:lpstr>PROBLEMAS  FAMILIARES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familia: valores, problemas, familia peruana.</dc:title>
  <dc:creator>MasterConex</dc:creator>
  <cp:lastModifiedBy>karina</cp:lastModifiedBy>
  <cp:revision>15</cp:revision>
  <dcterms:created xsi:type="dcterms:W3CDTF">2013-08-19T04:31:46Z</dcterms:created>
  <dcterms:modified xsi:type="dcterms:W3CDTF">2014-06-08T19:49:32Z</dcterms:modified>
</cp:coreProperties>
</file>