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sldIdLst>
    <p:sldId id="256" r:id="rId2"/>
    <p:sldId id="350" r:id="rId3"/>
    <p:sldId id="300" r:id="rId4"/>
    <p:sldId id="290" r:id="rId5"/>
    <p:sldId id="291" r:id="rId6"/>
    <p:sldId id="292" r:id="rId7"/>
    <p:sldId id="293" r:id="rId8"/>
    <p:sldId id="294" r:id="rId9"/>
    <p:sldId id="351" r:id="rId10"/>
    <p:sldId id="295" r:id="rId11"/>
    <p:sldId id="296" r:id="rId12"/>
    <p:sldId id="297" r:id="rId13"/>
    <p:sldId id="298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332" r:id="rId28"/>
    <p:sldId id="333" r:id="rId29"/>
    <p:sldId id="334" r:id="rId30"/>
    <p:sldId id="337" r:id="rId31"/>
    <p:sldId id="338" r:id="rId32"/>
    <p:sldId id="339" r:id="rId33"/>
    <p:sldId id="340" r:id="rId34"/>
    <p:sldId id="355" r:id="rId35"/>
    <p:sldId id="273" r:id="rId36"/>
    <p:sldId id="274" r:id="rId37"/>
    <p:sldId id="275" r:id="rId38"/>
    <p:sldId id="276" r:id="rId39"/>
    <p:sldId id="277" r:id="rId40"/>
    <p:sldId id="281" r:id="rId41"/>
    <p:sldId id="278" r:id="rId42"/>
    <p:sldId id="282" r:id="rId43"/>
    <p:sldId id="279" r:id="rId44"/>
    <p:sldId id="301" r:id="rId45"/>
    <p:sldId id="280" r:id="rId46"/>
    <p:sldId id="285" r:id="rId47"/>
    <p:sldId id="284" r:id="rId48"/>
    <p:sldId id="353" r:id="rId49"/>
    <p:sldId id="330" r:id="rId50"/>
    <p:sldId id="329" r:id="rId51"/>
    <p:sldId id="347" r:id="rId52"/>
    <p:sldId id="348" r:id="rId53"/>
    <p:sldId id="349" r:id="rId54"/>
    <p:sldId id="354" r:id="rId55"/>
    <p:sldId id="342" r:id="rId56"/>
    <p:sldId id="287" r:id="rId57"/>
    <p:sldId id="345" r:id="rId58"/>
    <p:sldId id="346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80" d="100"/>
          <a:sy n="80" d="100"/>
        </p:scale>
        <p:origin x="-1512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66883-0101-4F5C-9866-528F1073D1C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13B1928-5130-4215-A948-9A7C5152C396}">
      <dgm:prSet phldrT="[Texto]"/>
      <dgm:spPr/>
      <dgm:t>
        <a:bodyPr/>
        <a:lstStyle/>
        <a:p>
          <a:r>
            <a:rPr lang="es-ES" dirty="0" smtClean="0"/>
            <a:t>escuela</a:t>
          </a:r>
          <a:endParaRPr lang="es-ES" dirty="0"/>
        </a:p>
      </dgm:t>
    </dgm:pt>
    <dgm:pt modelId="{C4D94752-3EE2-4CFB-A37E-73735741FABD}" type="parTrans" cxnId="{7918002F-7F08-4EF6-9680-29D46674137A}">
      <dgm:prSet/>
      <dgm:spPr/>
      <dgm:t>
        <a:bodyPr/>
        <a:lstStyle/>
        <a:p>
          <a:endParaRPr lang="es-ES"/>
        </a:p>
      </dgm:t>
    </dgm:pt>
    <dgm:pt modelId="{5A35129C-D6AD-470C-A168-82ABA797EE5C}" type="sibTrans" cxnId="{7918002F-7F08-4EF6-9680-29D46674137A}">
      <dgm:prSet/>
      <dgm:spPr/>
      <dgm:t>
        <a:bodyPr/>
        <a:lstStyle/>
        <a:p>
          <a:endParaRPr lang="es-ES"/>
        </a:p>
      </dgm:t>
    </dgm:pt>
    <dgm:pt modelId="{1B622C76-A5EB-451F-B82D-154793CB389E}">
      <dgm:prSet phldrT="[Texto]"/>
      <dgm:spPr/>
      <dgm:t>
        <a:bodyPr/>
        <a:lstStyle/>
        <a:p>
          <a:r>
            <a:rPr lang="es-ES" dirty="0" smtClean="0"/>
            <a:t>familia</a:t>
          </a:r>
          <a:endParaRPr lang="es-ES" dirty="0"/>
        </a:p>
      </dgm:t>
    </dgm:pt>
    <dgm:pt modelId="{D535A1F8-DD81-4647-B3ED-A1C623FBC0F9}" type="parTrans" cxnId="{A14652CB-CC39-42D1-AD73-9C7E759B6E00}">
      <dgm:prSet/>
      <dgm:spPr/>
      <dgm:t>
        <a:bodyPr/>
        <a:lstStyle/>
        <a:p>
          <a:endParaRPr lang="es-ES"/>
        </a:p>
      </dgm:t>
    </dgm:pt>
    <dgm:pt modelId="{E07EED56-42FC-4D92-BBC1-96FDF38D16DF}" type="sibTrans" cxnId="{A14652CB-CC39-42D1-AD73-9C7E759B6E00}">
      <dgm:prSet/>
      <dgm:spPr/>
      <dgm:t>
        <a:bodyPr/>
        <a:lstStyle/>
        <a:p>
          <a:endParaRPr lang="es-ES"/>
        </a:p>
      </dgm:t>
    </dgm:pt>
    <dgm:pt modelId="{6C8A0C96-EA92-4CB6-8FD2-7DA4F011C610}">
      <dgm:prSet phldrT="[Texto]"/>
      <dgm:spPr/>
      <dgm:t>
        <a:bodyPr/>
        <a:lstStyle/>
        <a:p>
          <a:r>
            <a:rPr lang="es-ES" dirty="0" smtClean="0"/>
            <a:t>educación</a:t>
          </a:r>
          <a:endParaRPr lang="es-ES" dirty="0"/>
        </a:p>
      </dgm:t>
    </dgm:pt>
    <dgm:pt modelId="{B6D533C6-8862-4645-B586-CADEB966E6C8}" type="parTrans" cxnId="{CD79B062-0867-473E-97F5-DAFAB16AFD15}">
      <dgm:prSet/>
      <dgm:spPr/>
      <dgm:t>
        <a:bodyPr/>
        <a:lstStyle/>
        <a:p>
          <a:endParaRPr lang="es-ES"/>
        </a:p>
      </dgm:t>
    </dgm:pt>
    <dgm:pt modelId="{AB9353D2-D5DD-4AF8-BC83-06CAAAD3FFE6}" type="sibTrans" cxnId="{CD79B062-0867-473E-97F5-DAFAB16AFD15}">
      <dgm:prSet/>
      <dgm:spPr/>
      <dgm:t>
        <a:bodyPr/>
        <a:lstStyle/>
        <a:p>
          <a:endParaRPr lang="es-ES"/>
        </a:p>
      </dgm:t>
    </dgm:pt>
    <dgm:pt modelId="{8EC593F2-ABA9-43F5-80AC-57EDBF84CE63}" type="pres">
      <dgm:prSet presAssocID="{83466883-0101-4F5C-9866-528F1073D1C8}" presName="linearFlow" presStyleCnt="0">
        <dgm:presLayoutVars>
          <dgm:dir/>
          <dgm:resizeHandles val="exact"/>
        </dgm:presLayoutVars>
      </dgm:prSet>
      <dgm:spPr/>
    </dgm:pt>
    <dgm:pt modelId="{528B99C2-B86D-4229-B3FF-6B57696AE58B}" type="pres">
      <dgm:prSet presAssocID="{213B1928-5130-4215-A948-9A7C5152C3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F0D76-FE59-46AA-961F-696B4EA10B95}" type="pres">
      <dgm:prSet presAssocID="{5A35129C-D6AD-470C-A168-82ABA797EE5C}" presName="spacerL" presStyleCnt="0"/>
      <dgm:spPr/>
    </dgm:pt>
    <dgm:pt modelId="{7BD22EE9-5083-47A9-B72B-6A0C6D7A41E8}" type="pres">
      <dgm:prSet presAssocID="{5A35129C-D6AD-470C-A168-82ABA797EE5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DE39C83-129C-484D-9239-28586417446B}" type="pres">
      <dgm:prSet presAssocID="{5A35129C-D6AD-470C-A168-82ABA797EE5C}" presName="spacerR" presStyleCnt="0"/>
      <dgm:spPr/>
    </dgm:pt>
    <dgm:pt modelId="{7D1317EC-E7AB-4C95-A793-FCC5BE1F76EA}" type="pres">
      <dgm:prSet presAssocID="{1B622C76-A5EB-451F-B82D-154793CB38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748F0A-5838-49FB-ADDC-10271F36553F}" type="pres">
      <dgm:prSet presAssocID="{E07EED56-42FC-4D92-BBC1-96FDF38D16DF}" presName="spacerL" presStyleCnt="0"/>
      <dgm:spPr/>
    </dgm:pt>
    <dgm:pt modelId="{DA39A052-02DE-47C4-8749-0DF4AFF9823F}" type="pres">
      <dgm:prSet presAssocID="{E07EED56-42FC-4D92-BBC1-96FDF38D16D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2DB8135-1AED-4DA6-A9C9-F4BE852D5391}" type="pres">
      <dgm:prSet presAssocID="{E07EED56-42FC-4D92-BBC1-96FDF38D16DF}" presName="spacerR" presStyleCnt="0"/>
      <dgm:spPr/>
    </dgm:pt>
    <dgm:pt modelId="{6F71C874-53B2-4563-844B-B55EC308B8C3}" type="pres">
      <dgm:prSet presAssocID="{6C8A0C96-EA92-4CB6-8FD2-7DA4F011C6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C44663-7AEB-4CBC-A831-8E82A07944F9}" type="presOf" srcId="{83466883-0101-4F5C-9866-528F1073D1C8}" destId="{8EC593F2-ABA9-43F5-80AC-57EDBF84CE63}" srcOrd="0" destOrd="0" presId="urn:microsoft.com/office/officeart/2005/8/layout/equation1"/>
    <dgm:cxn modelId="{CD79B062-0867-473E-97F5-DAFAB16AFD15}" srcId="{83466883-0101-4F5C-9866-528F1073D1C8}" destId="{6C8A0C96-EA92-4CB6-8FD2-7DA4F011C610}" srcOrd="2" destOrd="0" parTransId="{B6D533C6-8862-4645-B586-CADEB966E6C8}" sibTransId="{AB9353D2-D5DD-4AF8-BC83-06CAAAD3FFE6}"/>
    <dgm:cxn modelId="{3A7F6E0D-E885-42E7-9B7C-A3E57F0B8FD1}" type="presOf" srcId="{1B622C76-A5EB-451F-B82D-154793CB389E}" destId="{7D1317EC-E7AB-4C95-A793-FCC5BE1F76EA}" srcOrd="0" destOrd="0" presId="urn:microsoft.com/office/officeart/2005/8/layout/equation1"/>
    <dgm:cxn modelId="{D9C70845-CD99-4877-8355-8CCD97027B60}" type="presOf" srcId="{5A35129C-D6AD-470C-A168-82ABA797EE5C}" destId="{7BD22EE9-5083-47A9-B72B-6A0C6D7A41E8}" srcOrd="0" destOrd="0" presId="urn:microsoft.com/office/officeart/2005/8/layout/equation1"/>
    <dgm:cxn modelId="{A14652CB-CC39-42D1-AD73-9C7E759B6E00}" srcId="{83466883-0101-4F5C-9866-528F1073D1C8}" destId="{1B622C76-A5EB-451F-B82D-154793CB389E}" srcOrd="1" destOrd="0" parTransId="{D535A1F8-DD81-4647-B3ED-A1C623FBC0F9}" sibTransId="{E07EED56-42FC-4D92-BBC1-96FDF38D16DF}"/>
    <dgm:cxn modelId="{8A94DB72-7757-48BA-8623-0580150A1513}" type="presOf" srcId="{6C8A0C96-EA92-4CB6-8FD2-7DA4F011C610}" destId="{6F71C874-53B2-4563-844B-B55EC308B8C3}" srcOrd="0" destOrd="0" presId="urn:microsoft.com/office/officeart/2005/8/layout/equation1"/>
    <dgm:cxn modelId="{679957F8-4B86-4A90-9D36-36A4F6D03CC5}" type="presOf" srcId="{213B1928-5130-4215-A948-9A7C5152C396}" destId="{528B99C2-B86D-4229-B3FF-6B57696AE58B}" srcOrd="0" destOrd="0" presId="urn:microsoft.com/office/officeart/2005/8/layout/equation1"/>
    <dgm:cxn modelId="{7918002F-7F08-4EF6-9680-29D46674137A}" srcId="{83466883-0101-4F5C-9866-528F1073D1C8}" destId="{213B1928-5130-4215-A948-9A7C5152C396}" srcOrd="0" destOrd="0" parTransId="{C4D94752-3EE2-4CFB-A37E-73735741FABD}" sibTransId="{5A35129C-D6AD-470C-A168-82ABA797EE5C}"/>
    <dgm:cxn modelId="{334EA220-6D6C-4FFC-BC4B-F33D526933D6}" type="presOf" srcId="{E07EED56-42FC-4D92-BBC1-96FDF38D16DF}" destId="{DA39A052-02DE-47C4-8749-0DF4AFF9823F}" srcOrd="0" destOrd="0" presId="urn:microsoft.com/office/officeart/2005/8/layout/equation1"/>
    <dgm:cxn modelId="{580D1A4F-E182-4452-87DE-AE0B0289B1F5}" type="presParOf" srcId="{8EC593F2-ABA9-43F5-80AC-57EDBF84CE63}" destId="{528B99C2-B86D-4229-B3FF-6B57696AE58B}" srcOrd="0" destOrd="0" presId="urn:microsoft.com/office/officeart/2005/8/layout/equation1"/>
    <dgm:cxn modelId="{08FB64AE-84BF-480B-B374-CD60565AAEDF}" type="presParOf" srcId="{8EC593F2-ABA9-43F5-80AC-57EDBF84CE63}" destId="{DA6F0D76-FE59-46AA-961F-696B4EA10B95}" srcOrd="1" destOrd="0" presId="urn:microsoft.com/office/officeart/2005/8/layout/equation1"/>
    <dgm:cxn modelId="{54A4D8F6-B8C5-4952-93E5-5E06018EB4D1}" type="presParOf" srcId="{8EC593F2-ABA9-43F5-80AC-57EDBF84CE63}" destId="{7BD22EE9-5083-47A9-B72B-6A0C6D7A41E8}" srcOrd="2" destOrd="0" presId="urn:microsoft.com/office/officeart/2005/8/layout/equation1"/>
    <dgm:cxn modelId="{292EEDB7-F6FF-401D-A9E0-A0DD4FF5D43C}" type="presParOf" srcId="{8EC593F2-ABA9-43F5-80AC-57EDBF84CE63}" destId="{3DE39C83-129C-484D-9239-28586417446B}" srcOrd="3" destOrd="0" presId="urn:microsoft.com/office/officeart/2005/8/layout/equation1"/>
    <dgm:cxn modelId="{820DE5CE-1BCF-4369-86FD-A3D77382762C}" type="presParOf" srcId="{8EC593F2-ABA9-43F5-80AC-57EDBF84CE63}" destId="{7D1317EC-E7AB-4C95-A793-FCC5BE1F76EA}" srcOrd="4" destOrd="0" presId="urn:microsoft.com/office/officeart/2005/8/layout/equation1"/>
    <dgm:cxn modelId="{302265E6-627F-4418-BD4B-AFCD5EC58EAF}" type="presParOf" srcId="{8EC593F2-ABA9-43F5-80AC-57EDBF84CE63}" destId="{9D748F0A-5838-49FB-ADDC-10271F36553F}" srcOrd="5" destOrd="0" presId="urn:microsoft.com/office/officeart/2005/8/layout/equation1"/>
    <dgm:cxn modelId="{17953101-73BE-4E6E-9212-A24B901089B6}" type="presParOf" srcId="{8EC593F2-ABA9-43F5-80AC-57EDBF84CE63}" destId="{DA39A052-02DE-47C4-8749-0DF4AFF9823F}" srcOrd="6" destOrd="0" presId="urn:microsoft.com/office/officeart/2005/8/layout/equation1"/>
    <dgm:cxn modelId="{CEC62597-A6C7-4F46-BEF3-CA0B63E8C191}" type="presParOf" srcId="{8EC593F2-ABA9-43F5-80AC-57EDBF84CE63}" destId="{F2DB8135-1AED-4DA6-A9C9-F4BE852D5391}" srcOrd="7" destOrd="0" presId="urn:microsoft.com/office/officeart/2005/8/layout/equation1"/>
    <dgm:cxn modelId="{AF286D4B-BFE5-4700-ACEB-2A4C17C85AE9}" type="presParOf" srcId="{8EC593F2-ABA9-43F5-80AC-57EDBF84CE63}" destId="{6F71C874-53B2-4563-844B-B55EC308B8C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B99C2-B86D-4229-B3FF-6B57696AE58B}">
      <dsp:nvSpPr>
        <dsp:cNvPr id="0" name=""/>
        <dsp:cNvSpPr/>
      </dsp:nvSpPr>
      <dsp:spPr>
        <a:xfrm>
          <a:off x="828" y="450769"/>
          <a:ext cx="1098725" cy="1098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escuela</a:t>
          </a:r>
          <a:endParaRPr lang="es-ES" sz="1300" kern="1200" dirty="0"/>
        </a:p>
      </dsp:txBody>
      <dsp:txXfrm>
        <a:off x="161733" y="611674"/>
        <a:ext cx="776915" cy="776915"/>
      </dsp:txXfrm>
    </dsp:sp>
    <dsp:sp modelId="{7BD22EE9-5083-47A9-B72B-6A0C6D7A41E8}">
      <dsp:nvSpPr>
        <dsp:cNvPr id="0" name=""/>
        <dsp:cNvSpPr/>
      </dsp:nvSpPr>
      <dsp:spPr>
        <a:xfrm>
          <a:off x="1188770" y="681501"/>
          <a:ext cx="637260" cy="6372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273239" y="925189"/>
        <a:ext cx="468322" cy="149884"/>
      </dsp:txXfrm>
    </dsp:sp>
    <dsp:sp modelId="{7D1317EC-E7AB-4C95-A793-FCC5BE1F76EA}">
      <dsp:nvSpPr>
        <dsp:cNvPr id="0" name=""/>
        <dsp:cNvSpPr/>
      </dsp:nvSpPr>
      <dsp:spPr>
        <a:xfrm>
          <a:off x="1915248" y="450769"/>
          <a:ext cx="1098725" cy="1098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familia</a:t>
          </a:r>
          <a:endParaRPr lang="es-ES" sz="1300" kern="1200" dirty="0"/>
        </a:p>
      </dsp:txBody>
      <dsp:txXfrm>
        <a:off x="2076153" y="611674"/>
        <a:ext cx="776915" cy="776915"/>
      </dsp:txXfrm>
    </dsp:sp>
    <dsp:sp modelId="{DA39A052-02DE-47C4-8749-0DF4AFF9823F}">
      <dsp:nvSpPr>
        <dsp:cNvPr id="0" name=""/>
        <dsp:cNvSpPr/>
      </dsp:nvSpPr>
      <dsp:spPr>
        <a:xfrm>
          <a:off x="3103190" y="681501"/>
          <a:ext cx="637260" cy="63726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187659" y="812777"/>
        <a:ext cx="468322" cy="374708"/>
      </dsp:txXfrm>
    </dsp:sp>
    <dsp:sp modelId="{6F71C874-53B2-4563-844B-B55EC308B8C3}">
      <dsp:nvSpPr>
        <dsp:cNvPr id="0" name=""/>
        <dsp:cNvSpPr/>
      </dsp:nvSpPr>
      <dsp:spPr>
        <a:xfrm>
          <a:off x="3829667" y="450769"/>
          <a:ext cx="1098725" cy="1098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educación</a:t>
          </a:r>
          <a:endParaRPr lang="es-ES" sz="1300" kern="1200" dirty="0"/>
        </a:p>
      </dsp:txBody>
      <dsp:txXfrm>
        <a:off x="3990572" y="611674"/>
        <a:ext cx="776915" cy="77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E4DC0-5B6B-4975-9A3D-9549BB2ED801}" type="datetimeFigureOut">
              <a:rPr lang="es-ES" smtClean="0"/>
              <a:pPr/>
              <a:t>08/06/2014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8681-F2D4-4E66-9B30-D8EBEFDDA9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39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8681-F2D4-4E66-9B30-D8EBEFDDA98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7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702-B53D-46DC-9A72-F6786CFC5419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6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4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1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1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92D050"/>
            </a:gs>
            <a:gs pos="0">
              <a:srgbClr val="92D050"/>
            </a:gs>
            <a:gs pos="21650">
              <a:srgbClr val="C1E49C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C21D0C-5058-421E-A4C2-84370564DF77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08/06/2014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9BA350-1256-49E0-8091-45D7D2227FCE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mvyteLRe9b4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web.com/noticia/2012/02/27/como-mejorar-participacion-familias-escuela-5316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pas.educa.jccm.es/papas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6696744" cy="187220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" sz="8800" b="1" dirty="0" smtClean="0">
                <a:solidFill>
                  <a:schemeClr val="tx2">
                    <a:lumMod val="75000"/>
                  </a:schemeClr>
                </a:solidFill>
              </a:rPr>
              <a:t>LA FAMILIA</a:t>
            </a:r>
            <a:endParaRPr lang="es-ES" sz="8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LA FAMILIA, es el origen y las raíces de una persona </a:t>
            </a:r>
            <a:r>
              <a:rPr lang="es-ES" b="1" dirty="0" smtClean="0"/>
              <a:t>desde….</a:t>
            </a:r>
            <a:br>
              <a:rPr lang="es-ES" b="1" dirty="0" smtClean="0"/>
            </a:br>
            <a:r>
              <a:rPr lang="es-ES" dirty="0" smtClean="0"/>
              <a:t> </a:t>
            </a:r>
            <a:r>
              <a:rPr lang="es-ES" b="1" dirty="0" smtClean="0"/>
              <a:t>hasta…</a:t>
            </a:r>
            <a:endParaRPr lang="es-E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3888431" cy="25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357562"/>
            <a:ext cx="3270587" cy="25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57350" cy="2071678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>
                <a:latin typeface="Georgia" panose="02040502050405020303" pitchFamily="18" charset="0"/>
              </a:rPr>
              <a:t>LA FAMILIA COMO INSTITUCIÓN</a:t>
            </a:r>
            <a:br>
              <a:rPr lang="es-ES" sz="2000" dirty="0" smtClean="0">
                <a:latin typeface="Georgia" panose="02040502050405020303" pitchFamily="18" charset="0"/>
              </a:rPr>
            </a:br>
            <a:r>
              <a:rPr lang="es-ES" sz="2000" dirty="0" smtClean="0">
                <a:latin typeface="Georgia" panose="02040502050405020303" pitchFamily="18" charset="0"/>
              </a:rPr>
              <a:t>pautas de interacción </a:t>
            </a:r>
            <a:br>
              <a:rPr lang="es-ES" sz="2000" dirty="0" smtClean="0">
                <a:latin typeface="Georgia" panose="02040502050405020303" pitchFamily="18" charset="0"/>
              </a:rPr>
            </a:br>
            <a:r>
              <a:rPr lang="es-ES" sz="2000" dirty="0" smtClean="0">
                <a:latin typeface="Georgia" panose="02040502050405020303" pitchFamily="18" charset="0"/>
              </a:rPr>
              <a:t>RESPONSABILIDAD: lo que se puede y se debe hacer (sin que se interpongan los padres).</a:t>
            </a:r>
            <a:br>
              <a:rPr lang="es-ES" sz="2000" dirty="0" smtClean="0">
                <a:latin typeface="Georgia" panose="02040502050405020303" pitchFamily="18" charset="0"/>
              </a:rPr>
            </a:br>
            <a:r>
              <a:rPr lang="es-ES" sz="2000" dirty="0" smtClean="0">
                <a:latin typeface="Georgia" panose="02040502050405020303" pitchFamily="18" charset="0"/>
              </a:rPr>
              <a:t>Relaciones sociales.</a:t>
            </a:r>
            <a:br>
              <a:rPr lang="es-ES" sz="2000" dirty="0" smtClean="0">
                <a:latin typeface="Georgia" panose="02040502050405020303" pitchFamily="18" charset="0"/>
              </a:rPr>
            </a:br>
            <a:r>
              <a:rPr lang="es-ES" sz="2000" dirty="0" smtClean="0">
                <a:latin typeface="Georgia" panose="02040502050405020303" pitchFamily="18" charset="0"/>
              </a:rPr>
              <a:t>Otras instituciones.</a:t>
            </a:r>
            <a:br>
              <a:rPr lang="es-ES" sz="2000" dirty="0" smtClean="0">
                <a:latin typeface="Georgia" panose="02040502050405020303" pitchFamily="18" charset="0"/>
              </a:rPr>
            </a:br>
            <a:r>
              <a:rPr lang="es-ES" sz="2000" dirty="0">
                <a:latin typeface="Georgia" panose="02040502050405020303" pitchFamily="18" charset="0"/>
              </a:rPr>
              <a:t/>
            </a:r>
            <a:br>
              <a:rPr lang="es-ES" sz="2000" dirty="0">
                <a:latin typeface="Georgia" panose="02040502050405020303" pitchFamily="18" charset="0"/>
              </a:rPr>
            </a:br>
            <a:endParaRPr lang="es-ES" sz="2000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32" y="2857496"/>
            <a:ext cx="521844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82055" cy="723921"/>
          </a:xfrm>
        </p:spPr>
        <p:txBody>
          <a:bodyPr/>
          <a:lstStyle/>
          <a:p>
            <a:r>
              <a:rPr lang="es-ES" b="1" dirty="0" smtClean="0">
                <a:latin typeface="Georgia" panose="02040502050405020303" pitchFamily="18" charset="0"/>
              </a:rPr>
              <a:t>FUNCIONES BÁSICAS: </a:t>
            </a:r>
            <a:endParaRPr lang="es-ES" b="1" dirty="0"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0" y="1412206"/>
            <a:ext cx="4071934" cy="5445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latin typeface="Georgia" pitchFamily="18" charset="0"/>
              </a:rPr>
              <a:t>1.Cuidados, sustento y protección. </a:t>
            </a:r>
            <a:r>
              <a:rPr lang="es-ES" dirty="0" smtClean="0">
                <a:latin typeface="Georgia" pitchFamily="18" charset="0"/>
              </a:rPr>
              <a:t>Bebé hasta mucho tiempo después….</a:t>
            </a:r>
          </a:p>
          <a:p>
            <a:pPr marL="0" indent="0">
              <a:buNone/>
            </a:pPr>
            <a:endParaRPr lang="es-E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latin typeface="Georgia" pitchFamily="18" charset="0"/>
              </a:rPr>
              <a:t>2.Socialización en valores y roles culturales aceptados</a:t>
            </a:r>
            <a:r>
              <a:rPr lang="es-ES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s-E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latin typeface="Georgia" pitchFamily="18" charset="0"/>
              </a:rPr>
              <a:t>3.Respaldo y control del desarrollo.</a:t>
            </a:r>
          </a:p>
          <a:p>
            <a:pPr marL="342900" indent="-342900"/>
            <a:r>
              <a:rPr lang="es-ES" b="1" dirty="0" smtClean="0">
                <a:latin typeface="Georgia" pitchFamily="18" charset="0"/>
              </a:rPr>
              <a:t>Destrezas físicas</a:t>
            </a:r>
            <a:r>
              <a:rPr lang="es-ES" dirty="0" smtClean="0">
                <a:latin typeface="Georgia" pitchFamily="18" charset="0"/>
              </a:rPr>
              <a:t>: sentarse, gatear, caminar, manipular objetos, mantener el equilibrio, coordinación, movimientos, agilidad.</a:t>
            </a:r>
          </a:p>
          <a:p>
            <a:pPr marL="342900" indent="-342900"/>
            <a:r>
              <a:rPr lang="es-ES" b="1" dirty="0" smtClean="0">
                <a:latin typeface="Georgia" pitchFamily="18" charset="0"/>
              </a:rPr>
              <a:t>Habilidades comunicativas y lingüísticas. </a:t>
            </a:r>
            <a:r>
              <a:rPr lang="es-ES" dirty="0" smtClean="0">
                <a:latin typeface="Georgia" pitchFamily="18" charset="0"/>
              </a:rPr>
              <a:t>(necesario para la vida escolar)</a:t>
            </a:r>
          </a:p>
          <a:p>
            <a:pPr marL="342900" indent="-342900"/>
            <a:r>
              <a:rPr lang="es-ES" b="1" dirty="0" smtClean="0">
                <a:latin typeface="Georgia" pitchFamily="18" charset="0"/>
              </a:rPr>
              <a:t>Habilidades intelectuales básicas. </a:t>
            </a:r>
            <a:r>
              <a:rPr lang="es-ES" dirty="0" smtClean="0">
                <a:latin typeface="Georgia" pitchFamily="18" charset="0"/>
              </a:rPr>
              <a:t>(Atención, memoria, creatividad)</a:t>
            </a:r>
          </a:p>
          <a:p>
            <a:pPr marL="342900" indent="-342900">
              <a:buNone/>
            </a:pPr>
            <a:endParaRPr lang="es-E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latin typeface="Georgia" pitchFamily="18" charset="0"/>
              </a:rPr>
              <a:t>4. Apoyo emocional y afectivo.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21442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1462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500570"/>
            <a:ext cx="2928957" cy="20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01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86579" y="2857496"/>
            <a:ext cx="1857388" cy="16097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36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591550" cy="723921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latin typeface="Georgia" panose="02040502050405020303" pitchFamily="18" charset="0"/>
              </a:rPr>
              <a:t>Transmitir valores</a:t>
            </a:r>
            <a:endParaRPr lang="es-ES" sz="4000" dirty="0"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1214422"/>
            <a:ext cx="8441084" cy="5021786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latin typeface="Georgia" pitchFamily="18" charset="0"/>
              </a:rPr>
              <a:t>Afrontar la vida con valores y fortalecerse en las debilidades y los errores.</a:t>
            </a:r>
          </a:p>
          <a:p>
            <a:r>
              <a:rPr lang="es-ES" sz="1800" b="1" dirty="0" smtClean="0">
                <a:latin typeface="Georgia" pitchFamily="18" charset="0"/>
              </a:rPr>
              <a:t>Afecto, risas, gozo de la vida, salud, deporte, naturaleza.</a:t>
            </a:r>
          </a:p>
          <a:p>
            <a:r>
              <a:rPr lang="es-ES" sz="1800" b="1" dirty="0" smtClean="0">
                <a:latin typeface="Georgia" pitchFamily="18" charset="0"/>
              </a:rPr>
              <a:t>Es transmitir igualmente el lado humano.</a:t>
            </a:r>
          </a:p>
          <a:p>
            <a:r>
              <a:rPr lang="es-ES" sz="1800" b="1" dirty="0" smtClean="0">
                <a:latin typeface="Georgia" pitchFamily="18" charset="0"/>
              </a:rPr>
              <a:t>Transmisión de los miedos, egoísmos, preocupaciones, deseos…</a:t>
            </a:r>
          </a:p>
          <a:p>
            <a:pPr marL="0" indent="0"/>
            <a:r>
              <a:rPr lang="es-ES" sz="1800" b="1" dirty="0" smtClean="0">
                <a:latin typeface="Georgia" pitchFamily="18" charset="0"/>
              </a:rPr>
              <a:t>También es aprender a perdonar y a desarrollar la capacidad    humana de ser compasivos y a vivir en paz entre nosotros y en la naturaleza.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852086"/>
            <a:ext cx="4517084" cy="30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La Familia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500063"/>
            <a:ext cx="8215312" cy="135731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s-ES" sz="4000" dirty="0"/>
              <a:t>2</a:t>
            </a:r>
            <a:r>
              <a:rPr lang="es-ES" sz="4000" b="1" dirty="0" smtClean="0"/>
              <a:t> - TRANSFORMACION FUNCIONES EDUCATIVAS FAMILIARES.</a:t>
            </a:r>
            <a:br>
              <a:rPr lang="es-ES" sz="4000" b="1" dirty="0" smtClean="0"/>
            </a:br>
            <a:r>
              <a:rPr lang="es-ES" sz="4400" i="1" dirty="0" smtClean="0"/>
              <a:t/>
            </a:r>
            <a:br>
              <a:rPr lang="es-ES" sz="4400" i="1" dirty="0" smtClean="0"/>
            </a:br>
            <a:endParaRPr lang="es-ES" sz="2800" i="1" dirty="0"/>
          </a:p>
        </p:txBody>
      </p:sp>
      <p:sp>
        <p:nvSpPr>
          <p:cNvPr id="3075" name="8 Marcador de contenido"/>
          <p:cNvSpPr>
            <a:spLocks noGrp="1"/>
          </p:cNvSpPr>
          <p:nvPr>
            <p:ph sz="quarter" idx="13"/>
          </p:nvPr>
        </p:nvSpPr>
        <p:spPr>
          <a:xfrm>
            <a:off x="457200" y="1920875"/>
            <a:ext cx="3114675" cy="44338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3076" name="9 Marcador de contenido"/>
          <p:cNvSpPr>
            <a:spLocks noGrp="1"/>
          </p:cNvSpPr>
          <p:nvPr>
            <p:ph sz="quarter" idx="14"/>
          </p:nvPr>
        </p:nvSpPr>
        <p:spPr>
          <a:xfrm>
            <a:off x="3851920" y="1916832"/>
            <a:ext cx="4829175" cy="46571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s-ES" altLang="es-ES" sz="1800" b="1" dirty="0" smtClean="0"/>
              <a:t>FUNCIONES DE LA FAMILIA:</a:t>
            </a:r>
          </a:p>
          <a:p>
            <a:pPr eaLnBrk="1" hangingPunct="1"/>
            <a:r>
              <a:rPr lang="es-ES" altLang="es-ES" sz="1800" dirty="0" smtClean="0"/>
              <a:t>Satisfacer necesidades básicas.</a:t>
            </a:r>
          </a:p>
          <a:p>
            <a:pPr eaLnBrk="1" hangingPunct="1"/>
            <a:r>
              <a:rPr lang="es-ES" altLang="es-ES" sz="1800" dirty="0" smtClean="0"/>
              <a:t>Transmitir lengua, costumbres, valores, normas comportamiento…</a:t>
            </a:r>
          </a:p>
          <a:p>
            <a:pPr eaLnBrk="1" hangingPunct="1"/>
            <a:r>
              <a:rPr lang="es-ES" altLang="es-ES" sz="1800" dirty="0" smtClean="0"/>
              <a:t>Educar para la vida: “desarrollarse productivamente”.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altLang="es-ES" sz="1800" b="1" dirty="0" smtClean="0"/>
              <a:t>TRANSFORMACION  de la FAMILIA DURANTE:…</a:t>
            </a:r>
          </a:p>
          <a:p>
            <a:pPr eaLnBrk="1" hangingPunct="1"/>
            <a:r>
              <a:rPr lang="es-ES" altLang="es-ES" sz="1800" dirty="0" smtClean="0"/>
              <a:t>Prehistoria</a:t>
            </a:r>
          </a:p>
          <a:p>
            <a:pPr eaLnBrk="1" hangingPunct="1"/>
            <a:r>
              <a:rPr lang="es-ES" altLang="es-ES" sz="1800" dirty="0" smtClean="0"/>
              <a:t>Grecia clásica</a:t>
            </a:r>
          </a:p>
          <a:p>
            <a:pPr eaLnBrk="1" hangingPunct="1"/>
            <a:r>
              <a:rPr lang="es-ES" altLang="es-ES" sz="1800" dirty="0" smtClean="0"/>
              <a:t>Roma clásica</a:t>
            </a:r>
          </a:p>
          <a:p>
            <a:pPr eaLnBrk="1" hangingPunct="1"/>
            <a:r>
              <a:rPr lang="es-ES" altLang="es-ES" sz="1800" dirty="0" smtClean="0"/>
              <a:t>Sociedad medieval</a:t>
            </a:r>
          </a:p>
          <a:p>
            <a:pPr eaLnBrk="1" hangingPunct="1"/>
            <a:r>
              <a:rPr lang="es-ES" altLang="es-ES" sz="1800" dirty="0" smtClean="0"/>
              <a:t>Renacimiento</a:t>
            </a:r>
          </a:p>
          <a:p>
            <a:pPr eaLnBrk="1" hangingPunct="1"/>
            <a:r>
              <a:rPr lang="es-ES" altLang="es-ES" sz="1800" dirty="0" smtClean="0"/>
              <a:t>Edad Moderna y Contemporánea</a:t>
            </a:r>
          </a:p>
          <a:p>
            <a:pPr eaLnBrk="1" hangingPunct="1">
              <a:buFont typeface="Wingdings 2" pitchFamily="18" charset="2"/>
              <a:buNone/>
            </a:pPr>
            <a:endParaRPr lang="es-ES" altLang="es-ES" sz="1800" dirty="0" smtClean="0"/>
          </a:p>
        </p:txBody>
      </p:sp>
      <p:pic>
        <p:nvPicPr>
          <p:cNvPr id="1026" name="Picture 2" descr="F:\e. y sociedad\SOCIEDAD\renacimi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16832"/>
            <a:ext cx="3214688" cy="465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03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000132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s-ES" b="1" i="1" dirty="0" smtClean="0"/>
              <a:t>EVOLUCION FAMILIAR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pic>
        <p:nvPicPr>
          <p:cNvPr id="2" name="Picture 2" descr="C:\Users\jorge\Desktop\LINEA TIEMP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500813" cy="4357687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6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La Familia.</a:t>
            </a:r>
          </a:p>
        </p:txBody>
      </p:sp>
      <p:sp>
        <p:nvSpPr>
          <p:cNvPr id="5122" name="8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3898776" cy="114300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s-ES" altLang="es-ES" sz="4400" b="1" dirty="0" smtClean="0"/>
              <a:t>PREHISTORIA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>
          <a:xfrm>
            <a:off x="4357688" y="571500"/>
            <a:ext cx="4329112" cy="5857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ESTRUCTURAS FAMILIARES: hordas, clanes…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COMUNIDADES PRIMITIVAS.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CARACTERÍSTICAS: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    Imitativa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    Doméstica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    Global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    Mágica.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u="sng" dirty="0" smtClean="0">
                <a:hlinkClick r:id="rId2"/>
              </a:rPr>
              <a:t>http://www.youtube.com/watch?v=mvyteLRe9b4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4" name="Picture 6" descr="F:\e. y sociedad\SOCIEDAD\imagesKJRKPFUL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785938"/>
            <a:ext cx="3929062" cy="4283075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5349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6146" name="5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s-ES" altLang="es-ES" sz="4400" b="1" dirty="0" smtClean="0"/>
              <a:t>GRECIA CLÁSICA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3"/>
          </p:nvPr>
        </p:nvSpPr>
        <p:spPr>
          <a:xfrm>
            <a:off x="4648200" y="714375"/>
            <a:ext cx="4038600" cy="56403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000" b="1" dirty="0" smtClean="0"/>
              <a:t>NIÑAS: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 No recibían instrucción formal.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Leer  y escribir, cálculos básicos.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Función pasiva en la sociedad.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000" b="1" dirty="0" smtClean="0"/>
              <a:t>NIÑOS.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Educados por esclavos “pedagogos” ( 6 años)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Objetivo familiar : hijos sostenedores de la vejez.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1800" dirty="0" smtClean="0"/>
              <a:t>Plutarco</a:t>
            </a:r>
            <a:r>
              <a:rPr lang="es-ES" sz="1800" i="1" dirty="0" smtClean="0"/>
              <a:t>…”padres ejemplo de virtud”…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1800" dirty="0" smtClean="0"/>
              <a:t>Aristóteles…”</a:t>
            </a:r>
            <a:r>
              <a:rPr lang="es-ES" sz="1800" i="1" dirty="0" smtClean="0"/>
              <a:t>Buenos lazos familiares para educación adecuada”…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816423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911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s-ES" altLang="es-ES" sz="4000" b="1" dirty="0" smtClean="0"/>
              <a:t>ROMA CLÁSICA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920875"/>
            <a:ext cx="4038600" cy="44338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ES" altLang="es-ES" sz="2000" i="1" smtClean="0"/>
          </a:p>
          <a:p>
            <a:pPr eaLnBrk="1" hangingPunct="1">
              <a:buFont typeface="Wingdings 2" pitchFamily="18" charset="2"/>
              <a:buNone/>
            </a:pPr>
            <a:endParaRPr lang="es-ES" altLang="es-ES" sz="2000" i="1" smtClean="0"/>
          </a:p>
          <a:p>
            <a:pPr eaLnBrk="1" hangingPunct="1">
              <a:buFont typeface="Wingdings 2" pitchFamily="18" charset="2"/>
              <a:buNone/>
            </a:pPr>
            <a:endParaRPr lang="es-ES" altLang="es-ES" sz="2000" i="1" smtClean="0"/>
          </a:p>
          <a:p>
            <a:pPr eaLnBrk="1" hangingPunct="1">
              <a:buFont typeface="Wingdings 2" pitchFamily="18" charset="2"/>
              <a:buNone/>
            </a:pPr>
            <a:endParaRPr lang="es-ES" altLang="es-ES" sz="2000" i="1" smtClean="0"/>
          </a:p>
          <a:p>
            <a:pPr eaLnBrk="1" hangingPunct="1">
              <a:buFont typeface="Wingdings 2" pitchFamily="18" charset="2"/>
              <a:buNone/>
            </a:pPr>
            <a:endParaRPr lang="es-ES" altLang="es-ES" sz="2000" i="1" smtClean="0"/>
          </a:p>
          <a:p>
            <a:pPr eaLnBrk="1" hangingPunct="1">
              <a:buFont typeface="Wingdings 2" pitchFamily="18" charset="2"/>
              <a:buNone/>
            </a:pPr>
            <a:endParaRPr lang="es-ES" altLang="es-ES" sz="2000" i="1" smtClean="0"/>
          </a:p>
        </p:txBody>
      </p:sp>
      <p:sp>
        <p:nvSpPr>
          <p:cNvPr id="7172" name="9 Marcador de contenido"/>
          <p:cNvSpPr>
            <a:spLocks noGrp="1"/>
          </p:cNvSpPr>
          <p:nvPr>
            <p:ph sz="quarter" idx="14"/>
          </p:nvPr>
        </p:nvSpPr>
        <p:spPr>
          <a:xfrm>
            <a:off x="4286250" y="357188"/>
            <a:ext cx="4400550" cy="59975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ES" b="1" smtClean="0"/>
              <a:t>MADRE: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mtClean="0"/>
              <a:t> </a:t>
            </a:r>
            <a:r>
              <a:rPr lang="es-ES" altLang="es-ES" sz="2400" smtClean="0"/>
              <a:t>Encargada de la educación hasta los 7 años: influencia muy importante.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smtClean="0"/>
              <a:t> A las niñas se las instruye en tareas domésticas.</a:t>
            </a:r>
          </a:p>
          <a:p>
            <a:pPr eaLnBrk="1" hangingPunct="1"/>
            <a:r>
              <a:rPr lang="es-ES" altLang="es-ES" b="1" smtClean="0"/>
              <a:t>PADRE: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smtClean="0"/>
              <a:t> Leer, escribir, cultivar la tierra, buenas maneras, religión, conocimiento de la ley.</a:t>
            </a:r>
          </a:p>
          <a:p>
            <a:pPr eaLnBrk="1" hangingPunct="1"/>
            <a:r>
              <a:rPr lang="es-ES" altLang="es-ES" b="1" smtClean="0"/>
              <a:t>EJERCITO: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altLang="es-ES" sz="2400" smtClean="0"/>
              <a:t>Definitivo perfeccionamiento ( 16/17 años)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4441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3740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 eaLnBrk="1" hangingPunct="1">
              <a:buNone/>
              <a:defRPr/>
            </a:pPr>
            <a:r>
              <a:rPr lang="es-ES" b="1" dirty="0" smtClean="0"/>
              <a:t>ROMA CLÁSICA</a:t>
            </a:r>
            <a:r>
              <a:rPr lang="es-ES" i="1" dirty="0" smtClean="0"/>
              <a:t/>
            </a:r>
            <a:br>
              <a:rPr lang="es-ES" i="1" dirty="0" smtClean="0"/>
            </a:br>
            <a:endParaRPr lang="es-ES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285860"/>
            <a:ext cx="4038600" cy="50690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lvl="8"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buFontTx/>
              <a:buNone/>
              <a:defRPr/>
            </a:pPr>
            <a:endParaRPr lang="es-ES" dirty="0" smtClean="0"/>
          </a:p>
          <a:p>
            <a:pPr lvl="8">
              <a:defRPr/>
            </a:pPr>
            <a:endParaRPr lang="es-ES" dirty="0" smtClean="0"/>
          </a:p>
        </p:txBody>
      </p:sp>
      <p:sp>
        <p:nvSpPr>
          <p:cNvPr id="8196" name="12 Marcador de contenido"/>
          <p:cNvSpPr>
            <a:spLocks noGrp="1"/>
          </p:cNvSpPr>
          <p:nvPr>
            <p:ph sz="quarter" idx="14"/>
          </p:nvPr>
        </p:nvSpPr>
        <p:spPr>
          <a:xfrm>
            <a:off x="3491880" y="1484785"/>
            <a:ext cx="5194920" cy="396044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" altLang="es-ES" b="1" dirty="0" smtClean="0"/>
              <a:t>Siglos III y II  </a:t>
            </a:r>
            <a:r>
              <a:rPr lang="es-ES" altLang="es-ES" b="1" dirty="0" err="1" smtClean="0"/>
              <a:t>a.d.C</a:t>
            </a:r>
            <a:r>
              <a:rPr lang="es-ES" altLang="es-ES" b="1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altLang="es-ES" dirty="0" smtClean="0"/>
              <a:t>   Contacto con cultura griega              esclavos imparten docencia en casas o escuelas.</a:t>
            </a:r>
          </a:p>
          <a:p>
            <a:pPr eaLnBrk="1" hangingPunct="1"/>
            <a:r>
              <a:rPr lang="es-ES" altLang="es-ES" b="1" dirty="0" smtClean="0"/>
              <a:t>Organización familiar: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altLang="es-ES" dirty="0" smtClean="0"/>
              <a:t>    En función del género.</a:t>
            </a:r>
          </a:p>
          <a:p>
            <a:pPr eaLnBrk="1" hangingPunct="1"/>
            <a:r>
              <a:rPr lang="es-ES" altLang="es-ES" b="1" dirty="0" smtClean="0"/>
              <a:t>Valores culturales: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altLang="es-ES" dirty="0" smtClean="0"/>
              <a:t>    Tradición, familia, ciudadanía, sentido pragmático (</a:t>
            </a:r>
            <a:r>
              <a:rPr lang="es-ES" altLang="es-ES" sz="2000" dirty="0" smtClean="0"/>
              <a:t>cuidado</a:t>
            </a:r>
            <a:r>
              <a:rPr lang="es-ES" altLang="es-ES" dirty="0" smtClean="0"/>
              <a:t> </a:t>
            </a:r>
            <a:r>
              <a:rPr lang="es-ES" altLang="es-ES" sz="2000" dirty="0" smtClean="0"/>
              <a:t>vejez</a:t>
            </a:r>
            <a:r>
              <a:rPr lang="es-ES" altLang="es-ES" dirty="0" smtClean="0"/>
              <a:t> </a:t>
            </a:r>
            <a:r>
              <a:rPr lang="es-ES" altLang="es-ES" sz="2000" dirty="0" smtClean="0"/>
              <a:t>en futuro</a:t>
            </a:r>
            <a:r>
              <a:rPr lang="es-ES" altLang="es-ES" dirty="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s-ES" altLang="es-ES" dirty="0" smtClean="0"/>
          </a:p>
        </p:txBody>
      </p:sp>
      <p:sp>
        <p:nvSpPr>
          <p:cNvPr id="9" name="8 Flecha derecha"/>
          <p:cNvSpPr/>
          <p:nvPr/>
        </p:nvSpPr>
        <p:spPr>
          <a:xfrm>
            <a:off x="7308304" y="2060848"/>
            <a:ext cx="6747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168352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05732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571612"/>
            <a:ext cx="7272808" cy="18002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s-ES" sz="6600" b="1" dirty="0" smtClean="0"/>
              <a:t>1: </a:t>
            </a:r>
            <a:r>
              <a:rPr lang="es-ES" sz="6600" b="1" dirty="0"/>
              <a:t>La familia como contexto humano y primer agente de socialización.</a:t>
            </a:r>
          </a:p>
        </p:txBody>
      </p:sp>
    </p:spTree>
    <p:extLst>
      <p:ext uri="{BB962C8B-B14F-4D97-AF65-F5344CB8AC3E}">
        <p14:creationId xmlns:p14="http://schemas.microsoft.com/office/powerpoint/2010/main" val="35805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pic>
        <p:nvPicPr>
          <p:cNvPr id="9221" name="Picture 10" descr="F:\e. y sociedad\SOCIEDAD\slide-1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5349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es-ES" altLang="es-ES" smtClean="0"/>
          </a:p>
          <a:p>
            <a:pPr eaLnBrk="1" hangingPunct="1">
              <a:buFont typeface="Arial" charset="0"/>
              <a:buChar char="•"/>
            </a:pPr>
            <a:endParaRPr lang="es-ES" altLang="es-ES" smtClean="0"/>
          </a:p>
        </p:txBody>
      </p:sp>
      <p:pic>
        <p:nvPicPr>
          <p:cNvPr id="10251" name="Picture 11" descr="F:\e. y sociedad\SOCIEDAD\EDUCA MEDIEV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357313"/>
            <a:ext cx="3357562" cy="464343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4" name="7 Marcador de texto"/>
          <p:cNvSpPr>
            <a:spLocks noGrp="1"/>
          </p:cNvSpPr>
          <p:nvPr>
            <p:ph type="body" sz="quarter" idx="3"/>
          </p:nvPr>
        </p:nvSpPr>
        <p:spPr>
          <a:xfrm flipH="1" flipV="1">
            <a:off x="4500563" y="1357313"/>
            <a:ext cx="46037" cy="71437"/>
          </a:xfrm>
        </p:spPr>
        <p:txBody>
          <a:bodyPr>
            <a:normAutofit fontScale="25000" lnSpcReduction="20000"/>
          </a:bodyPr>
          <a:lstStyle/>
          <a:p>
            <a:pPr marL="2057400" lvl="4" indent="-228600" eaLnBrk="1" hangingPunct="1">
              <a:lnSpc>
                <a:spcPct val="80000"/>
              </a:lnSpc>
              <a:buClr>
                <a:srgbClr val="0BD0D9"/>
              </a:buClr>
              <a:buSzTx/>
              <a:buFont typeface="Arial" charset="0"/>
              <a:buChar char="•"/>
            </a:pPr>
            <a:endParaRPr lang="es-ES" altLang="es-ES" sz="500" b="0" i="1" smtClean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286250" y="1357313"/>
            <a:ext cx="4400550" cy="478631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latin typeface="+mj-lt"/>
              </a:rPr>
              <a:t>Cristianismo</a:t>
            </a:r>
            <a:r>
              <a:rPr lang="es-ES" sz="2000" dirty="0" smtClean="0">
                <a:latin typeface="+mj-lt"/>
              </a:rPr>
              <a:t>: nuevos valores.</a:t>
            </a:r>
          </a:p>
          <a:p>
            <a:pPr eaLnBrk="1" hangingPunct="1">
              <a:defRPr/>
            </a:pPr>
            <a:r>
              <a:rPr lang="es-ES" sz="2800" dirty="0" smtClean="0">
                <a:latin typeface="+mj-lt"/>
              </a:rPr>
              <a:t>Juan Crisóstomo</a:t>
            </a:r>
            <a:r>
              <a:rPr lang="es-ES" sz="2000" dirty="0" smtClean="0">
                <a:latin typeface="+mj-lt"/>
              </a:rPr>
              <a:t>: propone educación basada en el ejemplo del padre (</a:t>
            </a:r>
            <a:r>
              <a:rPr lang="es-ES" sz="1800" dirty="0" smtClean="0">
                <a:latin typeface="+mj-lt"/>
              </a:rPr>
              <a:t>recompensa conductas positivas y reprobación negativas)</a:t>
            </a:r>
          </a:p>
          <a:p>
            <a:pPr eaLnBrk="1" hangingPunct="1">
              <a:defRPr/>
            </a:pPr>
            <a:r>
              <a:rPr lang="es-ES" sz="2400" dirty="0" smtClean="0">
                <a:latin typeface="+mj-lt"/>
              </a:rPr>
              <a:t>Educación fuera del ámbito familiar:  </a:t>
            </a:r>
            <a:r>
              <a:rPr lang="es-ES" sz="1800" dirty="0" smtClean="0">
                <a:latin typeface="+mj-lt"/>
              </a:rPr>
              <a:t>conducta bien considerada.</a:t>
            </a:r>
          </a:p>
          <a:p>
            <a:pPr eaLnBrk="1" hangingPunct="1">
              <a:defRPr/>
            </a:pPr>
            <a:r>
              <a:rPr lang="es-ES" sz="2400" dirty="0" smtClean="0">
                <a:latin typeface="+mj-lt"/>
              </a:rPr>
              <a:t>Representación de la familia y infancia es difícil (no se entiende como en la actualidad)</a:t>
            </a:r>
            <a:endParaRPr lang="es-ES" sz="2400" dirty="0">
              <a:latin typeface="+mj-lt"/>
            </a:endParaRP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10242" name="3 Título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ES" altLang="es-ES" sz="4400" b="1" dirty="0" smtClean="0"/>
              <a:t>EDAD MEDIA</a:t>
            </a:r>
          </a:p>
        </p:txBody>
      </p:sp>
    </p:spTree>
    <p:extLst>
      <p:ext uri="{BB962C8B-B14F-4D97-AF65-F5344CB8AC3E}">
        <p14:creationId xmlns:p14="http://schemas.microsoft.com/office/powerpoint/2010/main" val="29000171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11266" name="9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3466728" cy="795338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s-ES" altLang="es-ES" sz="3200" b="1" dirty="0" smtClean="0"/>
              <a:t>EL RENACIMIENTO</a:t>
            </a:r>
          </a:p>
        </p:txBody>
      </p:sp>
      <p:sp>
        <p:nvSpPr>
          <p:cNvPr id="11268" name="21 Marcador de contenido"/>
          <p:cNvSpPr>
            <a:spLocks noGrp="1"/>
          </p:cNvSpPr>
          <p:nvPr>
            <p:ph sz="quarter" idx="13"/>
          </p:nvPr>
        </p:nvSpPr>
        <p:spPr>
          <a:xfrm>
            <a:off x="179512" y="2204863"/>
            <a:ext cx="8640960" cy="4149899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Siglos XIV y XV.</a:t>
            </a:r>
          </a:p>
          <a:p>
            <a:pPr eaLnBrk="1" hangingPunct="1">
              <a:defRPr/>
            </a:pPr>
            <a:r>
              <a:rPr lang="es-ES" dirty="0" smtClean="0"/>
              <a:t>Sdad. feudal                   burguesa</a:t>
            </a:r>
          </a:p>
          <a:p>
            <a:pPr eaLnBrk="1" hangingPunct="1">
              <a:defRPr/>
            </a:pPr>
            <a:r>
              <a:rPr lang="es-ES" dirty="0" smtClean="0"/>
              <a:t>“Humanismo”</a:t>
            </a:r>
          </a:p>
          <a:p>
            <a:pPr eaLnBrk="1" hangingPunct="1">
              <a:defRPr/>
            </a:pPr>
            <a:r>
              <a:rPr lang="es-ES" dirty="0" smtClean="0"/>
              <a:t>Antropocentrismo (valor y dignidad del hombre)….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dirty="0" smtClean="0"/>
              <a:t>       niño como individuo, lazos afectivos, menor autoridad patriarcal.</a:t>
            </a:r>
          </a:p>
          <a:p>
            <a:pPr eaLnBrk="1" hangingPunct="1">
              <a:defRPr/>
            </a:pPr>
            <a:r>
              <a:rPr lang="es-ES" dirty="0" smtClean="0"/>
              <a:t>Interés por temas educativos.</a:t>
            </a:r>
          </a:p>
          <a:p>
            <a:pPr eaLnBrk="1" hangingPunct="1">
              <a:defRPr/>
            </a:pPr>
            <a:r>
              <a:rPr lang="es-ES" dirty="0" smtClean="0"/>
              <a:t>Niño protagonista de la educación y padres responsables de ésta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s-ES" sz="1600" dirty="0" smtClean="0">
              <a:latin typeface="+mj-lt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s-ES" sz="1600" dirty="0" smtClean="0">
                <a:latin typeface="+mj-lt"/>
              </a:rPr>
              <a:t>      </a:t>
            </a:r>
            <a:r>
              <a:rPr lang="es-ES" sz="1600" dirty="0" err="1" smtClean="0">
                <a:latin typeface="+mj-lt"/>
              </a:rPr>
              <a:t>Galvache</a:t>
            </a:r>
            <a:r>
              <a:rPr lang="es-ES" sz="1600" dirty="0" smtClean="0">
                <a:latin typeface="+mj-lt"/>
              </a:rPr>
              <a:t> Valero F. (2002)…”Nuevo conocimiento de la infancia en Renacimiento”…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395536" y="3933056"/>
            <a:ext cx="2857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2195736" y="2708920"/>
            <a:ext cx="936104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46356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24/Abril/2014</a:t>
            </a:r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274CE7D-4D46-4112-8486-97BC29061DB6}" type="slidenum">
              <a:rPr lang="es-ES"/>
              <a:pPr>
                <a:defRPr/>
              </a:pPr>
              <a:t>23</a:t>
            </a:fld>
            <a:endParaRPr lang="es-ES"/>
          </a:p>
        </p:txBody>
      </p:sp>
      <p:pic>
        <p:nvPicPr>
          <p:cNvPr id="12293" name="Picture 10" descr="F:\e. y sociedad\SOCIEDAD\EDAD MODE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1537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202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1 Título"/>
          <p:cNvSpPr>
            <a:spLocks noGrp="1"/>
          </p:cNvSpPr>
          <p:nvPr>
            <p:ph type="title"/>
          </p:nvPr>
        </p:nvSpPr>
        <p:spPr>
          <a:xfrm>
            <a:off x="685800" y="285750"/>
            <a:ext cx="5542384" cy="5715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altLang="es-ES" sz="4000" b="1" dirty="0" smtClean="0"/>
              <a:t>EDAD MODERNA</a:t>
            </a:r>
          </a:p>
        </p:txBody>
      </p:sp>
      <p:pic>
        <p:nvPicPr>
          <p:cNvPr id="14" name="Picture 10" descr="F:\e. y sociedad\SOCIEDAD\c82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3" y="928688"/>
            <a:ext cx="3500437" cy="41433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12 Marcador de contenido"/>
          <p:cNvSpPr>
            <a:spLocks noGrp="1"/>
          </p:cNvSpPr>
          <p:nvPr>
            <p:ph type="body" sz="half" idx="2"/>
          </p:nvPr>
        </p:nvSpPr>
        <p:spPr>
          <a:xfrm>
            <a:off x="214313" y="1000125"/>
            <a:ext cx="4357687" cy="5105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es-ES" altLang="es-ES" sz="1800" b="1" i="1" smtClean="0"/>
              <a:t> Comenio  ”La Didáctica Magna”. La madre como primera maestra.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1800" b="1" i="1" smtClean="0"/>
          </a:p>
          <a:p>
            <a:pPr eaLnBrk="1" hangingPunct="1">
              <a:buFont typeface="Arial" charset="0"/>
              <a:buChar char="•"/>
            </a:pPr>
            <a:r>
              <a:rPr lang="es-ES" altLang="es-ES" sz="1800" b="1" i="1" smtClean="0"/>
              <a:t> Pestalozzi   “Cartas sobre educación infantil”. Formación de los padres.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1800" b="1" i="1" smtClean="0"/>
          </a:p>
          <a:p>
            <a:pPr eaLnBrk="1" hangingPunct="1">
              <a:buFont typeface="Arial" charset="0"/>
              <a:buChar char="•"/>
            </a:pPr>
            <a:r>
              <a:rPr lang="es-ES" altLang="es-ES" sz="1800" b="1" i="1" smtClean="0"/>
              <a:t> Rousseau. Madre responsable del niño</a:t>
            </a:r>
          </a:p>
          <a:p>
            <a:pPr eaLnBrk="1" hangingPunct="1">
              <a:buFont typeface="Arial" charset="0"/>
              <a:buChar char="•"/>
            </a:pPr>
            <a:r>
              <a:rPr lang="es-ES" altLang="es-ES" sz="1800" b="1" i="1" smtClean="0"/>
              <a:t>                              Locke “La educación del gentleman y escuelas de trabajo”</a:t>
            </a:r>
          </a:p>
          <a:p>
            <a:pPr eaLnBrk="1" hangingPunct="1">
              <a:buFont typeface="Arial" charset="0"/>
              <a:buChar char="•"/>
            </a:pPr>
            <a:r>
              <a:rPr lang="es-ES" altLang="es-ES" sz="1800" b="1" i="1" smtClean="0"/>
              <a:t>Escuela se institucionaliza siglo XIX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1800" b="1" i="1" smtClean="0"/>
          </a:p>
          <a:p>
            <a:pPr eaLnBrk="1" hangingPunct="1">
              <a:buFont typeface="Arial" charset="0"/>
              <a:buChar char="•"/>
            </a:pPr>
            <a:r>
              <a:rPr lang="es-ES" altLang="es-ES" sz="1800" b="1" i="1" smtClean="0"/>
              <a:t>El sentimiento de la infancia surge en la familia nuclear donde se aísla al niños del mundo del trabajo y de la vida adulta.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16" name="15 Flecha izquierda y derecha"/>
          <p:cNvSpPr/>
          <p:nvPr/>
        </p:nvSpPr>
        <p:spPr>
          <a:xfrm flipV="1">
            <a:off x="574984" y="3429000"/>
            <a:ext cx="1216025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4561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ES" sz="4400" b="1" dirty="0" smtClean="0"/>
              <a:t>EDAD CONTEMPORÁNEA</a:t>
            </a:r>
          </a:p>
        </p:txBody>
      </p:sp>
      <p:sp>
        <p:nvSpPr>
          <p:cNvPr id="14342" name="6 Marcador de contenido"/>
          <p:cNvSpPr>
            <a:spLocks noGrp="1"/>
          </p:cNvSpPr>
          <p:nvPr>
            <p:ph sz="quarter" idx="13"/>
          </p:nvPr>
        </p:nvSpPr>
        <p:spPr>
          <a:xfrm>
            <a:off x="457200" y="1357313"/>
            <a:ext cx="4038600" cy="4997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sz="2000" dirty="0" smtClean="0">
                <a:latin typeface="+mj-lt"/>
              </a:rPr>
              <a:t>SIGLO XIX .REVOLUCION INDUSTRIAL: madres y niños al trabajo                   </a:t>
            </a:r>
            <a:r>
              <a:rPr lang="es-ES" sz="2000" dirty="0" err="1" smtClean="0">
                <a:latin typeface="+mj-lt"/>
              </a:rPr>
              <a:t>Fröebel</a:t>
            </a:r>
            <a:r>
              <a:rPr lang="es-ES" sz="2000" dirty="0" smtClean="0">
                <a:latin typeface="+mj-lt"/>
              </a:rPr>
              <a:t> (Jardín infancia).</a:t>
            </a:r>
          </a:p>
          <a:p>
            <a:pPr>
              <a:defRPr/>
            </a:pPr>
            <a:r>
              <a:rPr lang="es-ES" sz="2000" dirty="0" smtClean="0">
                <a:latin typeface="+mj-lt"/>
              </a:rPr>
              <a:t>EE.UU                    Asociaciones de madres de familia.</a:t>
            </a:r>
          </a:p>
          <a:p>
            <a:pPr>
              <a:defRPr/>
            </a:pPr>
            <a:r>
              <a:rPr lang="es-ES" sz="2000" dirty="0" smtClean="0">
                <a:latin typeface="+mj-lt"/>
              </a:rPr>
              <a:t>Francia                   Unión de padres educadores.</a:t>
            </a:r>
          </a:p>
          <a:p>
            <a:pPr>
              <a:defRPr/>
            </a:pPr>
            <a:r>
              <a:rPr lang="es-ES" sz="2000" dirty="0" smtClean="0">
                <a:latin typeface="+mj-lt"/>
              </a:rPr>
              <a:t>Mme. </a:t>
            </a:r>
            <a:r>
              <a:rPr lang="es-ES" sz="2000" dirty="0" err="1" smtClean="0">
                <a:latin typeface="+mj-lt"/>
              </a:rPr>
              <a:t>Vérine</a:t>
            </a:r>
            <a:r>
              <a:rPr lang="es-ES" sz="2000" dirty="0" smtClean="0">
                <a:latin typeface="+mj-lt"/>
              </a:rPr>
              <a:t> (1928 )                 1ª  Escuela de padres.</a:t>
            </a:r>
          </a:p>
          <a:p>
            <a:pPr>
              <a:defRPr/>
            </a:pPr>
            <a:r>
              <a:rPr lang="es-ES" sz="2000" dirty="0" smtClean="0">
                <a:latin typeface="+mj-lt"/>
              </a:rPr>
              <a:t>1959: ONU proclama derecho infancia.</a:t>
            </a:r>
          </a:p>
          <a:p>
            <a:pPr>
              <a:defRPr/>
            </a:pPr>
            <a:r>
              <a:rPr lang="es-ES" sz="2000" dirty="0" smtClean="0">
                <a:latin typeface="+mj-lt"/>
              </a:rPr>
              <a:t>1978, art. 27 Constitución española “Derecho a la educación”.</a:t>
            </a:r>
          </a:p>
        </p:txBody>
      </p:sp>
      <p:pic>
        <p:nvPicPr>
          <p:cNvPr id="14343" name="Picture 7" descr="F:\e. y sociedad\SOCIEDAD\imagesD6D5QLN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13337" y="1521619"/>
            <a:ext cx="2409825" cy="1895475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Flecha derecha"/>
          <p:cNvSpPr/>
          <p:nvPr/>
        </p:nvSpPr>
        <p:spPr>
          <a:xfrm>
            <a:off x="1619672" y="1916832"/>
            <a:ext cx="8572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1547664" y="2564904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1619672" y="3284984"/>
            <a:ext cx="8572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915816" y="3861048"/>
            <a:ext cx="8572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  </a:t>
            </a:r>
          </a:p>
        </p:txBody>
      </p:sp>
      <p:pic>
        <p:nvPicPr>
          <p:cNvPr id="14344" name="Picture 8" descr="F:\e. y sociedad\SOCIEDAD\imagesMIHWY6P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929063"/>
            <a:ext cx="2500312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4041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50">
              <a:srgbClr val="FFFF00"/>
            </a:gs>
            <a:gs pos="0">
              <a:srgbClr val="FFFF00"/>
            </a:gs>
            <a:gs pos="2165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3188" y="6429375"/>
            <a:ext cx="3352800" cy="28575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03B1627-C156-41CA-8CFC-637A08B162AA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29612" cy="78581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b="1" dirty="0" smtClean="0"/>
              <a:t>EDAD CONTEMPORÁNEA</a:t>
            </a:r>
          </a:p>
        </p:txBody>
      </p:sp>
      <p:pic>
        <p:nvPicPr>
          <p:cNvPr id="28674" name="Picture 2" descr="F:\e. y sociedad\SOCIEDAD\&amp;EducaciÃ³__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3987140" cy="2376264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7" name="10 Marcador de contenido"/>
          <p:cNvSpPr>
            <a:spLocks noGrp="1"/>
          </p:cNvSpPr>
          <p:nvPr>
            <p:ph sz="quarter" idx="14"/>
          </p:nvPr>
        </p:nvSpPr>
        <p:spPr>
          <a:xfrm>
            <a:off x="4788024" y="1916832"/>
            <a:ext cx="4038600" cy="2520280"/>
          </a:xfrm>
          <a:prstGeom prst="rect">
            <a:avLst/>
          </a:prstGeom>
        </p:spPr>
        <p:txBody>
          <a:bodyPr/>
          <a:lstStyle/>
          <a:p>
            <a:r>
              <a:rPr lang="es-ES" altLang="es-ES" dirty="0" smtClean="0"/>
              <a:t>Realidad familiar compleja:</a:t>
            </a:r>
          </a:p>
          <a:p>
            <a:pPr>
              <a:buFont typeface="Wingdings" pitchFamily="2" charset="2"/>
              <a:buChar char="Ø"/>
            </a:pPr>
            <a:r>
              <a:rPr lang="es-ES" altLang="es-ES" dirty="0" smtClean="0"/>
              <a:t> cambios tecnológicos</a:t>
            </a:r>
          </a:p>
          <a:p>
            <a:pPr>
              <a:buFont typeface="Wingdings" pitchFamily="2" charset="2"/>
              <a:buChar char="Ø"/>
            </a:pPr>
            <a:r>
              <a:rPr lang="es-ES" altLang="es-ES" dirty="0" smtClean="0"/>
              <a:t>Cambios estructuras sociales.</a:t>
            </a:r>
          </a:p>
          <a:p>
            <a:pPr>
              <a:buFont typeface="Wingdings" pitchFamily="2" charset="2"/>
              <a:buChar char="Ø"/>
            </a:pPr>
            <a:r>
              <a:rPr lang="es-ES" altLang="es-ES" dirty="0" smtClean="0"/>
              <a:t>Patrones educativos.</a:t>
            </a:r>
          </a:p>
          <a:p>
            <a:pPr>
              <a:buFont typeface="Wingdings 2" pitchFamily="18" charset="2"/>
              <a:buNone/>
            </a:pPr>
            <a:endParaRPr lang="es-ES" altLang="es-ES" dirty="0" smtClean="0"/>
          </a:p>
        </p:txBody>
      </p:sp>
      <p:pic>
        <p:nvPicPr>
          <p:cNvPr id="13" name="Picture 8" descr="F:\e. y sociedad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786187" cy="235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5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dep.org/blog/wp-content/uploads/2013/04/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8" y="2934269"/>
            <a:ext cx="4558352" cy="3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516" y="0"/>
            <a:ext cx="7353892" cy="2420888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s-ES" dirty="0"/>
              <a:t>3</a:t>
            </a:r>
            <a:r>
              <a:rPr lang="es-ES" dirty="0" smtClean="0"/>
              <a:t>. La familia en la Educación </a:t>
            </a:r>
            <a:r>
              <a:rPr lang="es-ES" dirty="0"/>
              <a:t>I</a:t>
            </a:r>
            <a:r>
              <a:rPr lang="es-ES" dirty="0" smtClean="0"/>
              <a:t>nfantil y en la Educación </a:t>
            </a:r>
            <a:r>
              <a:rPr lang="es-ES" dirty="0"/>
              <a:t>P</a:t>
            </a:r>
            <a:r>
              <a:rPr lang="es-ES" dirty="0" smtClean="0"/>
              <a:t>rimaria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0375" y="2934268"/>
            <a:ext cx="4095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r>
              <a:rPr lang="es-ES" dirty="0" smtClean="0"/>
              <a:t>.1. La familia y la escuela</a:t>
            </a:r>
          </a:p>
          <a:p>
            <a:r>
              <a:rPr lang="es-ES" dirty="0"/>
              <a:t>3</a:t>
            </a:r>
            <a:r>
              <a:rPr lang="es-ES" dirty="0" smtClean="0"/>
              <a:t>.1.1. Asociaciones de padres</a:t>
            </a:r>
          </a:p>
          <a:p>
            <a:r>
              <a:rPr lang="es-ES" dirty="0"/>
              <a:t>3</a:t>
            </a:r>
            <a:r>
              <a:rPr lang="es-ES" dirty="0" smtClean="0"/>
              <a:t>.1.2. Las nuevas tecnologías y la relación entre las familias y la escuela</a:t>
            </a:r>
          </a:p>
          <a:p>
            <a:r>
              <a:rPr lang="es-ES" dirty="0"/>
              <a:t>3</a:t>
            </a:r>
            <a:r>
              <a:rPr lang="es-ES" dirty="0" smtClean="0"/>
              <a:t>.2. La familia educadora</a:t>
            </a:r>
          </a:p>
          <a:p>
            <a:r>
              <a:rPr lang="es-ES" dirty="0"/>
              <a:t>3</a:t>
            </a:r>
            <a:r>
              <a:rPr lang="es-ES" dirty="0" smtClean="0"/>
              <a:t>.2.1. La familia en la Educación Infantil </a:t>
            </a:r>
          </a:p>
          <a:p>
            <a:r>
              <a:rPr lang="es-ES" dirty="0"/>
              <a:t>3</a:t>
            </a:r>
            <a:r>
              <a:rPr lang="es-ES" dirty="0" smtClean="0"/>
              <a:t>.2.2. La familia en la Educación Primaria</a:t>
            </a:r>
          </a:p>
          <a:p>
            <a:r>
              <a:rPr lang="es-ES" dirty="0"/>
              <a:t>3</a:t>
            </a:r>
            <a:r>
              <a:rPr lang="es-ES" dirty="0" smtClean="0"/>
              <a:t>.3. Encuesta sobre la importancia de la familia en la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34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La familia y la escuela</a:t>
            </a:r>
            <a:endParaRPr lang="es-ES" dirty="0"/>
          </a:p>
        </p:txBody>
      </p:sp>
      <p:pic>
        <p:nvPicPr>
          <p:cNvPr id="3074" name="Picture 2" descr="http://elriconcitodeesther.files.wordpress.com/2012/05/familia_escuel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060848"/>
            <a:ext cx="4166571" cy="26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999" y="255943"/>
            <a:ext cx="78867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Las asociaciones de padres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67235" y="1716444"/>
            <a:ext cx="466327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2400" dirty="0" smtClean="0"/>
              <a:t>	¿Qué son? </a:t>
            </a:r>
          </a:p>
          <a:p>
            <a:pPr marL="0" indent="0">
              <a:buNone/>
            </a:pPr>
            <a:r>
              <a:rPr lang="es-ES" sz="2400" dirty="0" smtClean="0"/>
              <a:t>- Son </a:t>
            </a:r>
            <a:r>
              <a:rPr lang="es-ES" sz="2400" dirty="0"/>
              <a:t>entidades formadas dentro de los centros </a:t>
            </a:r>
            <a:r>
              <a:rPr lang="es-ES" sz="2400" dirty="0" smtClean="0"/>
              <a:t>escolares</a:t>
            </a:r>
          </a:p>
          <a:p>
            <a:pPr>
              <a:buFontTx/>
              <a:buChar char="-"/>
            </a:pPr>
            <a:r>
              <a:rPr lang="es-ES" sz="2400" dirty="0" smtClean="0"/>
              <a:t>Cuyo objetivo es la representación de los intereses de los padres, madres y tutores de los alumnos dentro del centro. </a:t>
            </a:r>
          </a:p>
          <a:p>
            <a:pPr>
              <a:buFontTx/>
              <a:buChar char="-"/>
            </a:pPr>
            <a:r>
              <a:rPr lang="es-ES" sz="2400" dirty="0" smtClean="0"/>
              <a:t>Además, están de acuerdo con los principios de participación y representación democráticas.</a:t>
            </a:r>
            <a:endParaRPr lang="es-ES" sz="2400" dirty="0"/>
          </a:p>
        </p:txBody>
      </p:sp>
      <p:pic>
        <p:nvPicPr>
          <p:cNvPr id="2050" name="Picture 2" descr="http://magisteriopba.files.wordpress.com/2013/03/am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89" y="1367904"/>
            <a:ext cx="3843338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¡LAS FAMILIAS PUEDEN SER DE MUCHOS TIPOS!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786322"/>
            <a:ext cx="2827729" cy="15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500306"/>
            <a:ext cx="2061413" cy="15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8349" y="144120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48231E"/>
                </a:solidFill>
                <a:latin typeface="Georgia" panose="02040502050405020303" pitchFamily="18" charset="0"/>
              </a:rPr>
              <a:t>NUCLEAR</a:t>
            </a:r>
            <a:r>
              <a:rPr lang="es-ES" dirty="0" smtClean="0">
                <a:solidFill>
                  <a:srgbClr val="48231E"/>
                </a:solidFill>
                <a:latin typeface="Georgia" panose="02040502050405020303" pitchFamily="18" charset="0"/>
              </a:rPr>
              <a:t>: padres </a:t>
            </a:r>
            <a:r>
              <a:rPr lang="es-ES" dirty="0">
                <a:solidFill>
                  <a:srgbClr val="48231E"/>
                </a:solidFill>
                <a:latin typeface="Georgia" panose="02040502050405020303" pitchFamily="18" charset="0"/>
              </a:rPr>
              <a:t>e hijos (si los hay); también se conoce como «círculo familiar». </a:t>
            </a:r>
          </a:p>
          <a:p>
            <a:r>
              <a:rPr lang="es-ES" dirty="0" smtClean="0">
                <a:solidFill>
                  <a:srgbClr val="2E2224"/>
                </a:solidFill>
              </a:rPr>
              <a:t> </a:t>
            </a:r>
            <a:endParaRPr lang="es-ES" dirty="0">
              <a:solidFill>
                <a:srgbClr val="2E2224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72132" y="2000240"/>
            <a:ext cx="30963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48231E"/>
                </a:solidFill>
                <a:latin typeface="Georgia" panose="02040502050405020303" pitchFamily="18" charset="0"/>
              </a:rPr>
              <a:t>EXTENSA</a:t>
            </a:r>
            <a:r>
              <a:rPr lang="es-ES" sz="2000" dirty="0" smtClean="0">
                <a:solidFill>
                  <a:srgbClr val="48231E"/>
                </a:solidFill>
                <a:latin typeface="Georgia" panose="02040502050405020303" pitchFamily="18" charset="0"/>
              </a:rPr>
              <a:t>: además </a:t>
            </a:r>
            <a:r>
              <a:rPr lang="es-ES" sz="2000" dirty="0">
                <a:solidFill>
                  <a:srgbClr val="48231E"/>
                </a:solidFill>
                <a:latin typeface="Georgia" panose="02040502050405020303" pitchFamily="18" charset="0"/>
              </a:rPr>
              <a:t>de la familia nuclear, incluye a los abuelos, tíos, primos y otros parientes, sean consanguíneos o afines. </a:t>
            </a:r>
          </a:p>
          <a:p>
            <a:endParaRPr lang="es-ES" dirty="0">
              <a:solidFill>
                <a:srgbClr val="48231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349" y="2885872"/>
            <a:ext cx="2088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48231E"/>
                </a:solidFill>
                <a:latin typeface="Georgia" panose="02040502050405020303" pitchFamily="18" charset="0"/>
              </a:rPr>
              <a:t>COMPUESTA:</a:t>
            </a:r>
            <a:r>
              <a:rPr lang="es-ES" sz="2000" dirty="0" smtClean="0">
                <a:solidFill>
                  <a:srgbClr val="48231E"/>
                </a:solidFill>
                <a:latin typeface="Georgia" panose="02040502050405020303" pitchFamily="18" charset="0"/>
              </a:rPr>
              <a:t> es </a:t>
            </a:r>
            <a:r>
              <a:rPr lang="es-ES" sz="2000" dirty="0">
                <a:solidFill>
                  <a:srgbClr val="48231E"/>
                </a:solidFill>
                <a:latin typeface="Georgia" panose="02040502050405020303" pitchFamily="18" charset="0"/>
              </a:rPr>
              <a:t>sólo padre o madre y los hijos, principalmente si son adoptados o tienen vínculo consanguíneo con alguno de los dos padres.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dirty="0" smtClean="0"/>
              <a:t>Las nuevas tecnologías y la relación entre las familias y la escuela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6447" y="219138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Control del desarrollo escolar de los hijos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Mayor comunicación entre la familia y el centro o los profesores</a:t>
            </a: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Favorece a las familias con problemas para acudir al centro escolar (trabajo, lejanía, etc.)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Pero, puede ser un gran impedimento para las familias con pocos recursos </a:t>
            </a:r>
            <a:r>
              <a:rPr lang="es-ES" dirty="0" smtClean="0"/>
              <a:t>económicos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78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143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La familia educadora</a:t>
            </a:r>
            <a:endParaRPr lang="es-ES" dirty="0"/>
          </a:p>
        </p:txBody>
      </p:sp>
      <p:pic>
        <p:nvPicPr>
          <p:cNvPr id="4098" name="Picture 2" descr="http://www.lacasadelaeducadora.com/libraries/uploaded/general/image/blog/celebramos/familienspi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581358" cy="4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500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s-ES" dirty="0" smtClean="0"/>
              <a:t>La familia en la Educación Infantil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63336" y="2116359"/>
            <a:ext cx="5576207" cy="43369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2400" dirty="0" smtClean="0"/>
              <a:t>La familia es el primer </a:t>
            </a:r>
            <a:r>
              <a:rPr lang="es-ES" sz="2400" dirty="0"/>
              <a:t>núcleo de convivencia y de </a:t>
            </a:r>
            <a:r>
              <a:rPr lang="es-ES" sz="2400" dirty="0" smtClean="0"/>
              <a:t>actuación.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/>
              <a:t>Primeros vínculos afectivos.</a:t>
            </a:r>
            <a:endParaRPr lang="es-ES" sz="2400" dirty="0"/>
          </a:p>
          <a:p>
            <a:pPr>
              <a:buFont typeface="Courier New" pitchFamily="49" charset="0"/>
              <a:buChar char="o"/>
            </a:pPr>
            <a:r>
              <a:rPr lang="es-ES" sz="2400" dirty="0" smtClean="0"/>
              <a:t>Absolutamente necesarios buenos tratos.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/>
              <a:t>La </a:t>
            </a:r>
            <a:r>
              <a:rPr lang="es-ES" sz="2400" dirty="0"/>
              <a:t>relación de los padres con los educadores tiene una gran importancia durante esta </a:t>
            </a:r>
            <a:r>
              <a:rPr lang="es-ES" sz="2400" dirty="0" smtClean="0"/>
              <a:t>etapa. 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/>
              <a:t>Los cuentos, herramienta muy útil para el aprendizaje</a:t>
            </a:r>
            <a:endParaRPr lang="es-ES" sz="2400" dirty="0">
              <a:solidFill>
                <a:schemeClr val="accent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2132" y="2408096"/>
            <a:ext cx="2416242" cy="26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5159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s-ES" dirty="0" smtClean="0"/>
              <a:t>La familia en la Educación Primaria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609478" y="2148404"/>
            <a:ext cx="5007551" cy="43769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2800" dirty="0"/>
              <a:t>La educación proporcionada por la familia al niño es muy </a:t>
            </a:r>
            <a:r>
              <a:rPr lang="es-ES" sz="2800" dirty="0" smtClean="0"/>
              <a:t>importante 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 smtClean="0"/>
              <a:t>Ayudar a que el niño vaya madurando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 smtClean="0"/>
              <a:t>Contextualización del niño en un ambiente adecuado </a:t>
            </a:r>
          </a:p>
          <a:p>
            <a:pPr>
              <a:buFont typeface="Courier New" pitchFamily="49" charset="0"/>
              <a:buChar char="o"/>
            </a:pPr>
            <a:r>
              <a:rPr lang="es-ES" sz="2800" dirty="0" smtClean="0"/>
              <a:t>Desarrollo de la personalidad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http://1.bp.blogspot.com/-H8UVYTGWFnY/Ta8FaSfDO_I/AAAAAAAAAAQ/aK-GpB_usgI/s1600/famili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83" y="2045979"/>
            <a:ext cx="209311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0070C0"/>
            </a:gs>
            <a:gs pos="75000">
              <a:srgbClr val="0070C0"/>
            </a:gs>
            <a:gs pos="10000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157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/>
              <a:t>Educación escolar vs. Educación </a:t>
            </a:r>
            <a:r>
              <a:rPr lang="es-ES" sz="4400" dirty="0" smtClean="0"/>
              <a:t>familiar: Enfoque </a:t>
            </a:r>
            <a:r>
              <a:rPr lang="es-ES" sz="4400" dirty="0"/>
              <a:t>social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s-ES" dirty="0"/>
              <a:t>Primera pregunta: </a:t>
            </a:r>
            <a:r>
              <a:rPr lang="es-ES" i="1" dirty="0"/>
              <a:t>¿cuál </a:t>
            </a:r>
            <a:r>
              <a:rPr lang="es-ES" i="1" dirty="0" smtClean="0"/>
              <a:t>cree </a:t>
            </a:r>
            <a:r>
              <a:rPr lang="es-ES" i="1" dirty="0"/>
              <a:t>que sería el papel de los padres en la escuela?</a:t>
            </a: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A. Hacer </a:t>
            </a:r>
            <a:r>
              <a:rPr lang="es-ES" dirty="0"/>
              <a:t>un seguimiento de los aprendizajes de su hijo sin inferir directamente en ellos  (seguimiento de tareas y reuniones cuando les citen)</a:t>
            </a:r>
          </a:p>
          <a:p>
            <a:pPr marL="457200" lvl="1" indent="0">
              <a:buNone/>
            </a:pPr>
            <a:r>
              <a:rPr lang="es-ES" dirty="0" smtClean="0"/>
              <a:t>B. Participar </a:t>
            </a:r>
            <a:r>
              <a:rPr lang="es-ES" dirty="0"/>
              <a:t>de forma activa y continua en la escuela en la medida de sus posibilidades (realizar actividades en la escuela con sus hijos, en la biblioteca, en las excursiones, etc.)</a:t>
            </a:r>
          </a:p>
          <a:p>
            <a:pPr marL="457200" lvl="1" indent="0">
              <a:buNone/>
            </a:pPr>
            <a:r>
              <a:rPr lang="es-ES" dirty="0" smtClean="0"/>
              <a:t>C. No </a:t>
            </a:r>
            <a:r>
              <a:rPr lang="es-ES" dirty="0"/>
              <a:t>participar en ella.</a:t>
            </a:r>
          </a:p>
          <a:p>
            <a:pPr lvl="0"/>
            <a:r>
              <a:rPr lang="es-ES" dirty="0"/>
              <a:t>Segunda pregunta: </a:t>
            </a:r>
            <a:r>
              <a:rPr lang="es-ES" i="1" dirty="0"/>
              <a:t>¿Cree usted que la educación que se le da al niño dentro del ambiente escolar es tan importante como la que se le da dentro del ambiente  </a:t>
            </a:r>
            <a:r>
              <a:rPr lang="es-ES" i="1" dirty="0" smtClean="0"/>
              <a:t>familiar?</a:t>
            </a: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A. Es </a:t>
            </a:r>
            <a:r>
              <a:rPr lang="es-ES" dirty="0"/>
              <a:t>más importante la educación escolar.</a:t>
            </a:r>
          </a:p>
          <a:p>
            <a:pPr marL="457200" lvl="1" indent="0">
              <a:buNone/>
            </a:pPr>
            <a:r>
              <a:rPr lang="es-ES" dirty="0" smtClean="0"/>
              <a:t>B. Es </a:t>
            </a:r>
            <a:r>
              <a:rPr lang="es-ES" dirty="0"/>
              <a:t>más importante la educación familiar.</a:t>
            </a:r>
          </a:p>
          <a:p>
            <a:pPr marL="457200" lvl="1" indent="0">
              <a:buNone/>
            </a:pPr>
            <a:r>
              <a:rPr lang="es-ES" dirty="0" smtClean="0"/>
              <a:t>C. Las </a:t>
            </a:r>
            <a:r>
              <a:rPr lang="es-ES" dirty="0"/>
              <a:t>dos tienen la misma importancia.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1843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00800" cy="135902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effectLst/>
              </a:rPr>
              <a:t>4</a:t>
            </a:r>
            <a:r>
              <a:rPr lang="es-ES" dirty="0" smtClean="0">
                <a:effectLst/>
              </a:rPr>
              <a:t> </a:t>
            </a:r>
            <a:r>
              <a:rPr lang="es-ES" dirty="0">
                <a:effectLst/>
              </a:rPr>
              <a:t>- ESTILOS EDUCATIVOS FAMILIARES: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916832"/>
            <a:ext cx="6400800" cy="504056"/>
          </a:xfrm>
        </p:spPr>
        <p:txBody>
          <a:bodyPr/>
          <a:lstStyle/>
          <a:p>
            <a:pPr marL="45720" indent="0">
              <a:buNone/>
            </a:pPr>
            <a:r>
              <a:rPr lang="es-ES" b="1" u="sng" dirty="0" smtClean="0"/>
              <a:t>Socialización:  </a:t>
            </a:r>
            <a:endParaRPr lang="es-ES" dirty="0"/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1115616" y="2573288"/>
            <a:ext cx="6544816" cy="330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familia es el </a:t>
            </a:r>
            <a:r>
              <a:rPr lang="es-ES" u="sng" dirty="0"/>
              <a:t>modelo más cercano</a:t>
            </a:r>
            <a:r>
              <a:rPr lang="es-ES" dirty="0"/>
              <a:t>, en el que </a:t>
            </a:r>
            <a:r>
              <a:rPr lang="es-ES" u="sng" dirty="0"/>
              <a:t>pasamos la mayor parte del </a:t>
            </a:r>
            <a:r>
              <a:rPr lang="es-ES" u="sng" dirty="0" smtClean="0"/>
              <a:t>tiempo</a:t>
            </a:r>
          </a:p>
          <a:p>
            <a:r>
              <a:rPr lang="es-ES" dirty="0" smtClean="0"/>
              <a:t>Idealmente</a:t>
            </a:r>
            <a:r>
              <a:rPr lang="es-ES" dirty="0"/>
              <a:t>, la familia proporciona a sus miembros </a:t>
            </a:r>
            <a:r>
              <a:rPr lang="es-ES" u="sng" dirty="0"/>
              <a:t>protección, compañía, seguridad y </a:t>
            </a:r>
            <a:r>
              <a:rPr lang="es-ES" u="sng" dirty="0" smtClean="0"/>
              <a:t>socialización</a:t>
            </a:r>
          </a:p>
          <a:p>
            <a:r>
              <a:rPr lang="es-ES" dirty="0" smtClean="0"/>
              <a:t>Los </a:t>
            </a:r>
            <a:r>
              <a:rPr lang="es-ES" dirty="0"/>
              <a:t>humanos aprendemos básicamente por </a:t>
            </a:r>
            <a:r>
              <a:rPr lang="es-ES" u="sng" dirty="0"/>
              <a:t>observación e </a:t>
            </a:r>
            <a:r>
              <a:rPr lang="es-ES" u="sng" dirty="0" smtClean="0"/>
              <a:t>imitación</a:t>
            </a:r>
          </a:p>
          <a:p>
            <a:r>
              <a:rPr lang="es-ES" dirty="0" smtClean="0"/>
              <a:t>Importancia del </a:t>
            </a:r>
            <a:r>
              <a:rPr lang="es-ES" dirty="0"/>
              <a:t>modelo en el que nos vamos a </a:t>
            </a:r>
            <a:r>
              <a:rPr lang="es-ES" dirty="0" smtClean="0"/>
              <a:t>fijar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80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640" cy="576064"/>
          </a:xfrm>
        </p:spPr>
        <p:txBody>
          <a:bodyPr/>
          <a:lstStyle/>
          <a:p>
            <a:pPr marL="0" indent="0" algn="l">
              <a:buNone/>
            </a:pPr>
            <a:r>
              <a:rPr lang="es-ES" sz="2400" u="sng" dirty="0">
                <a:effectLst/>
              </a:rPr>
              <a:t>El niño en la actualidad</a:t>
            </a:r>
            <a:r>
              <a:rPr lang="es-ES" sz="2400" b="0" u="sng" dirty="0">
                <a:effectLst/>
              </a:rPr>
              <a:t>:</a:t>
            </a:r>
            <a:endParaRPr lang="es-ES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3816424" cy="4698856"/>
          </a:xfrm>
        </p:spPr>
        <p:txBody>
          <a:bodyPr/>
          <a:lstStyle/>
          <a:p>
            <a:r>
              <a:rPr lang="es-ES" dirty="0"/>
              <a:t>El niño en muchos hogares se ha convertido en el dominador de la </a:t>
            </a:r>
            <a:r>
              <a:rPr lang="es-ES" dirty="0" smtClean="0"/>
              <a:t>casa</a:t>
            </a:r>
          </a:p>
          <a:p>
            <a:r>
              <a:rPr lang="es-ES" dirty="0" smtClean="0"/>
              <a:t>Causas </a:t>
            </a:r>
            <a:r>
              <a:rPr lang="es-ES" u="sng" dirty="0" smtClean="0"/>
              <a:t>no relacionadas con trastornos psicológicos</a:t>
            </a:r>
            <a:r>
              <a:rPr lang="es-ES" dirty="0" smtClean="0"/>
              <a:t>, sino con:</a:t>
            </a:r>
          </a:p>
          <a:p>
            <a:pPr lvl="1"/>
            <a:r>
              <a:rPr lang="es-ES" dirty="0"/>
              <a:t>ociosidad </a:t>
            </a:r>
            <a:r>
              <a:rPr lang="es-ES" dirty="0" smtClean="0"/>
              <a:t>mal canalizada</a:t>
            </a:r>
          </a:p>
          <a:p>
            <a:pPr lvl="1"/>
            <a:r>
              <a:rPr lang="es-ES" dirty="0" smtClean="0"/>
              <a:t>consumo </a:t>
            </a:r>
            <a:r>
              <a:rPr lang="es-ES" dirty="0"/>
              <a:t>excesivo de </a:t>
            </a:r>
            <a:r>
              <a:rPr lang="es-ES" dirty="0" smtClean="0"/>
              <a:t>azúcar</a:t>
            </a:r>
          </a:p>
          <a:p>
            <a:pPr lvl="1"/>
            <a:r>
              <a:rPr lang="es-ES" dirty="0" smtClean="0"/>
              <a:t>presión </a:t>
            </a:r>
            <a:r>
              <a:rPr lang="es-ES" dirty="0"/>
              <a:t>del grupo de </a:t>
            </a:r>
            <a:r>
              <a:rPr lang="es-ES" dirty="0" smtClean="0"/>
              <a:t>iguales</a:t>
            </a:r>
            <a:endParaRPr lang="es-ES" dirty="0"/>
          </a:p>
          <a:p>
            <a:pPr lvl="1"/>
            <a:r>
              <a:rPr lang="es-ES" dirty="0" smtClean="0"/>
              <a:t>Etc.</a:t>
            </a:r>
            <a:endParaRPr lang="es-ES" dirty="0"/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4716016" y="1268760"/>
            <a:ext cx="3816424" cy="469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Causas </a:t>
            </a:r>
            <a:r>
              <a:rPr lang="es-ES" dirty="0"/>
              <a:t>de la tiranía </a:t>
            </a:r>
            <a:endParaRPr lang="es-ES" dirty="0" smtClean="0"/>
          </a:p>
          <a:p>
            <a:pPr lvl="1">
              <a:buFont typeface="Wingdings"/>
              <a:buChar char="à"/>
            </a:pPr>
            <a:r>
              <a:rPr lang="es-ES" dirty="0" smtClean="0"/>
              <a:t>sociedad permisiva</a:t>
            </a:r>
          </a:p>
          <a:p>
            <a:pPr lvl="1">
              <a:buFont typeface="Wingdings"/>
              <a:buChar char="à"/>
            </a:pPr>
            <a:r>
              <a:rPr lang="es-ES" dirty="0" smtClean="0"/>
              <a:t>educa </a:t>
            </a:r>
            <a:r>
              <a:rPr lang="es-ES" dirty="0"/>
              <a:t>a los niños en sus derechos y no en sus </a:t>
            </a:r>
            <a:r>
              <a:rPr lang="es-ES" dirty="0" smtClean="0"/>
              <a:t>deberes</a:t>
            </a:r>
          </a:p>
          <a:p>
            <a:pPr lvl="1">
              <a:buFont typeface="Wingdings"/>
              <a:buChar char="à"/>
            </a:pPr>
            <a:r>
              <a:rPr lang="es-ES" dirty="0"/>
              <a:t>la “cascada” de actos </a:t>
            </a:r>
            <a:r>
              <a:rPr lang="es-ES" dirty="0" smtClean="0"/>
              <a:t>violentos en los medios de comunicación </a:t>
            </a:r>
            <a:r>
              <a:rPr lang="es-ES" dirty="0"/>
              <a:t>(muchas veces sexuales) quitan trascendencia a la gravedad de los hechos.</a:t>
            </a:r>
          </a:p>
          <a:p>
            <a:pPr lvl="1">
              <a:buFont typeface="Wingdings"/>
              <a:buChar char="à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5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6" grpId="1" build="p"/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856626" y="620688"/>
            <a:ext cx="7243765" cy="51845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2000" b="1" u="sng" dirty="0" smtClean="0"/>
              <a:t>Relaciones </a:t>
            </a:r>
            <a:r>
              <a:rPr lang="es-ES" sz="2000" b="1" u="sng" dirty="0"/>
              <a:t>familiares</a:t>
            </a:r>
            <a:r>
              <a:rPr lang="es-ES" sz="2000" b="1" dirty="0"/>
              <a:t>:</a:t>
            </a:r>
          </a:p>
          <a:p>
            <a:r>
              <a:rPr lang="es-ES" sz="2000" dirty="0" smtClean="0"/>
              <a:t>Determinismo </a:t>
            </a:r>
            <a:r>
              <a:rPr lang="es-ES" sz="2000" dirty="0"/>
              <a:t>recíproco de </a:t>
            </a:r>
            <a:r>
              <a:rPr lang="es-ES" sz="2000" dirty="0" smtClean="0"/>
              <a:t>Bandura: Las </a:t>
            </a:r>
            <a:r>
              <a:rPr lang="es-ES" sz="2000" dirty="0"/>
              <a:t>actitudes, valores y conducta de los padres influyen </a:t>
            </a:r>
            <a:r>
              <a:rPr lang="es-ES" sz="2000" dirty="0" smtClean="0"/>
              <a:t>en los hijos y viceversa.</a:t>
            </a:r>
          </a:p>
          <a:p>
            <a:pPr marL="45720" indent="0" algn="ctr">
              <a:buNone/>
            </a:pPr>
            <a:r>
              <a:rPr lang="es-ES" sz="2000" b="1" u="sng" dirty="0"/>
              <a:t>Estrategias de socialización </a:t>
            </a:r>
            <a:r>
              <a:rPr lang="es-ES" sz="2000" b="1" u="sng" dirty="0" smtClean="0"/>
              <a:t>familiar</a:t>
            </a:r>
          </a:p>
          <a:p>
            <a:r>
              <a:rPr lang="es-ES" sz="2000" dirty="0"/>
              <a:t>Conjunto de conductas que los padres valoran como deseables y apropiadas para sus </a:t>
            </a:r>
            <a:r>
              <a:rPr lang="es-ES" sz="2000" dirty="0" smtClean="0"/>
              <a:t>hijos</a:t>
            </a:r>
          </a:p>
          <a:p>
            <a:pPr marL="45720" indent="0" algn="ctr">
              <a:buNone/>
            </a:pPr>
            <a:r>
              <a:rPr lang="es-ES" sz="2000" b="1" u="sng" dirty="0"/>
              <a:t>En la actualidad, se consideran cuatro aspectos distintos en las conductas de los </a:t>
            </a:r>
            <a:r>
              <a:rPr lang="es-ES" sz="2000" b="1" u="sng" dirty="0" smtClean="0"/>
              <a:t>progenitores:</a:t>
            </a:r>
          </a:p>
          <a:p>
            <a:pPr lvl="0"/>
            <a:r>
              <a:rPr lang="es-ES" sz="2000" dirty="0"/>
              <a:t>Afecto en la </a:t>
            </a:r>
            <a:r>
              <a:rPr lang="es-ES" sz="2000" dirty="0" smtClean="0"/>
              <a:t>relación.</a:t>
            </a:r>
          </a:p>
          <a:p>
            <a:pPr lvl="0"/>
            <a:r>
              <a:rPr lang="es-ES" sz="2000" dirty="0" smtClean="0"/>
              <a:t>El </a:t>
            </a:r>
            <a:r>
              <a:rPr lang="es-ES" sz="2000" dirty="0"/>
              <a:t>grado de </a:t>
            </a:r>
            <a:r>
              <a:rPr lang="es-ES" sz="2000" dirty="0" smtClean="0"/>
              <a:t>control</a:t>
            </a:r>
          </a:p>
          <a:p>
            <a:pPr lvl="0"/>
            <a:r>
              <a:rPr lang="es-ES" sz="2000" dirty="0"/>
              <a:t>El grado de madurez, </a:t>
            </a:r>
            <a:r>
              <a:rPr lang="es-ES" sz="2000" dirty="0" smtClean="0"/>
              <a:t>relacionado </a:t>
            </a:r>
            <a:r>
              <a:rPr lang="es-ES" sz="2000" dirty="0"/>
              <a:t>con </a:t>
            </a:r>
            <a:r>
              <a:rPr lang="es-ES" sz="2000" dirty="0" smtClean="0"/>
              <a:t>retos </a:t>
            </a:r>
            <a:r>
              <a:rPr lang="es-ES" sz="2000" dirty="0"/>
              <a:t>y exigencias que los progenitores imponen a sus hijos</a:t>
            </a:r>
            <a:endParaRPr lang="es-ES" sz="2000" dirty="0" smtClean="0"/>
          </a:p>
          <a:p>
            <a:pPr lvl="0"/>
            <a:r>
              <a:rPr lang="es-ES" sz="2000" dirty="0" smtClean="0"/>
              <a:t>La </a:t>
            </a:r>
            <a:r>
              <a:rPr lang="es-ES" sz="2000" dirty="0"/>
              <a:t>comunicación entre  </a:t>
            </a:r>
            <a:r>
              <a:rPr lang="es-ES" sz="2000" dirty="0" smtClean="0"/>
              <a:t>padres-hijos</a:t>
            </a:r>
            <a:endParaRPr lang="es-ES" sz="2000" dirty="0"/>
          </a:p>
          <a:p>
            <a:pPr marL="45720" indent="0">
              <a:buNone/>
            </a:pPr>
            <a:endParaRPr lang="es-ES" sz="2000" b="1" u="sng" dirty="0" smtClean="0"/>
          </a:p>
          <a:p>
            <a:pPr marL="45720" indent="0">
              <a:buNone/>
            </a:pPr>
            <a:endParaRPr lang="es-ES" sz="2000" dirty="0"/>
          </a:p>
          <a:p>
            <a:endParaRPr lang="es-ES" sz="2000" u="sng" dirty="0" smtClean="0"/>
          </a:p>
          <a:p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5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00800" cy="135902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effectLst/>
              </a:rPr>
              <a:t>ESTILOS EDUCATIVOS PARENTALES: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2492896"/>
            <a:ext cx="6400800" cy="2592288"/>
          </a:xfrm>
        </p:spPr>
        <p:txBody>
          <a:bodyPr>
            <a:normAutofit/>
          </a:bodyPr>
          <a:lstStyle/>
          <a:p>
            <a:r>
              <a:rPr lang="es-ES" dirty="0" smtClean="0"/>
              <a:t>Es un conjunto de prácticas que tienen los padres de interactuar con los hijos</a:t>
            </a:r>
          </a:p>
          <a:p>
            <a:r>
              <a:rPr lang="es-ES" dirty="0"/>
              <a:t>No existe un único estilo educativo, hay varios y los padres no usan siempre el </a:t>
            </a:r>
            <a:r>
              <a:rPr lang="es-ES" dirty="0" smtClean="0"/>
              <a:t>mismo</a:t>
            </a:r>
          </a:p>
          <a:p>
            <a:r>
              <a:rPr lang="es-ES" dirty="0" smtClean="0"/>
              <a:t>Hay diferentes clasificaciones y denominaciones, seguiremos el modelo </a:t>
            </a:r>
            <a:r>
              <a:rPr lang="es-ES" dirty="0"/>
              <a:t>de </a:t>
            </a:r>
            <a:r>
              <a:rPr lang="es-ES" dirty="0" err="1" smtClean="0"/>
              <a:t>Baumrind</a:t>
            </a:r>
            <a:r>
              <a:rPr lang="es-ES" dirty="0" smtClean="0"/>
              <a:t> (1991)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0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1080120"/>
          </a:xfrm>
        </p:spPr>
        <p:txBody>
          <a:bodyPr>
            <a:normAutofit fontScale="90000"/>
          </a:bodyPr>
          <a:lstStyle/>
          <a:p>
            <a:pPr marL="0" lvl="0" indent="0" algn="ctr">
              <a:buNone/>
            </a:pPr>
            <a:r>
              <a:rPr lang="es-ES" sz="4000" dirty="0">
                <a:effectLst/>
              </a:rPr>
              <a:t>Padres </a:t>
            </a:r>
            <a:r>
              <a:rPr lang="es-ES" sz="4000" dirty="0" smtClean="0">
                <a:effectLst/>
              </a:rPr>
              <a:t>democráticos:</a:t>
            </a:r>
            <a:br>
              <a:rPr lang="es-ES" sz="4000" dirty="0" smtClean="0">
                <a:effectLst/>
              </a:rPr>
            </a:br>
            <a:r>
              <a:rPr lang="es-ES" sz="2800" b="0" dirty="0" smtClean="0">
                <a:effectLst/>
              </a:rPr>
              <a:t>(características principales)</a:t>
            </a:r>
            <a:endParaRPr lang="es-ES" sz="2800" b="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814276" y="1475616"/>
            <a:ext cx="7272808" cy="4482832"/>
          </a:xfrm>
        </p:spPr>
        <p:txBody>
          <a:bodyPr>
            <a:normAutofit/>
          </a:bodyPr>
          <a:lstStyle/>
          <a:p>
            <a:pPr lvl="2"/>
            <a:r>
              <a:rPr lang="es-ES" dirty="0" smtClean="0"/>
              <a:t>Atentos a </a:t>
            </a:r>
            <a:r>
              <a:rPr lang="es-ES" dirty="0"/>
              <a:t>las demandas y preguntas de sus hijos y muestran </a:t>
            </a:r>
            <a:r>
              <a:rPr lang="es-ES" dirty="0" smtClean="0"/>
              <a:t>interés</a:t>
            </a:r>
            <a:endParaRPr lang="es-ES" sz="1600" dirty="0"/>
          </a:p>
          <a:p>
            <a:pPr lvl="2"/>
            <a:r>
              <a:rPr lang="es-ES" dirty="0" smtClean="0"/>
              <a:t>Combinación </a:t>
            </a:r>
            <a:r>
              <a:rPr lang="es-ES" dirty="0"/>
              <a:t>de afecto y apoyo con ciertas dosis de control y democracia. </a:t>
            </a:r>
            <a:endParaRPr lang="es-ES" dirty="0" smtClean="0"/>
          </a:p>
          <a:p>
            <a:pPr lvl="2"/>
            <a:r>
              <a:rPr lang="es-ES" sz="1600" dirty="0" smtClean="0"/>
              <a:t>La </a:t>
            </a:r>
            <a:r>
              <a:rPr lang="es-ES" sz="1600" dirty="0"/>
              <a:t>comunicación es efectiva y bidireccional, sin órdenes ni gritos. </a:t>
            </a:r>
            <a:endParaRPr lang="es-ES" sz="1400" dirty="0"/>
          </a:p>
          <a:p>
            <a:pPr lvl="2"/>
            <a:r>
              <a:rPr lang="es-ES" dirty="0" smtClean="0"/>
              <a:t>Controladores  </a:t>
            </a:r>
            <a:r>
              <a:rPr lang="es-ES" dirty="0"/>
              <a:t>y  </a:t>
            </a:r>
            <a:r>
              <a:rPr lang="es-ES" dirty="0" smtClean="0"/>
              <a:t>exigentes </a:t>
            </a:r>
            <a:r>
              <a:rPr lang="es-ES" dirty="0"/>
              <a:t>pero </a:t>
            </a:r>
            <a:r>
              <a:rPr lang="es-ES" dirty="0" smtClean="0"/>
              <a:t>se </a:t>
            </a:r>
            <a:r>
              <a:rPr lang="es-ES" dirty="0"/>
              <a:t>muestran cariñosos, razonables y comunicativos. </a:t>
            </a:r>
            <a:endParaRPr lang="es-ES" sz="1600" dirty="0"/>
          </a:p>
          <a:p>
            <a:pPr lvl="2"/>
            <a:r>
              <a:rPr lang="es-ES" dirty="0"/>
              <a:t>Establecen reglas </a:t>
            </a:r>
            <a:r>
              <a:rPr lang="es-ES" dirty="0" smtClean="0"/>
              <a:t>claras. </a:t>
            </a:r>
            <a:endParaRPr lang="es-ES" sz="1600" dirty="0"/>
          </a:p>
          <a:p>
            <a:pPr lvl="2"/>
            <a:r>
              <a:rPr lang="es-ES" dirty="0" smtClean="0"/>
              <a:t>El </a:t>
            </a:r>
            <a:r>
              <a:rPr lang="es-ES" dirty="0"/>
              <a:t>castigo es razonado y verbal, pero no físico. </a:t>
            </a:r>
            <a:endParaRPr lang="es-ES" sz="1600" dirty="0"/>
          </a:p>
          <a:p>
            <a:pPr lvl="2"/>
            <a:r>
              <a:rPr lang="es-ES" dirty="0" smtClean="0"/>
              <a:t>Esperan </a:t>
            </a:r>
            <a:r>
              <a:rPr lang="es-ES" dirty="0"/>
              <a:t>de los hijos cooperación, responsabilidad y control. </a:t>
            </a:r>
            <a:endParaRPr lang="es-ES" sz="1600" dirty="0"/>
          </a:p>
          <a:p>
            <a:pPr lvl="2"/>
            <a:r>
              <a:rPr lang="es-ES" dirty="0"/>
              <a:t>Muestran   pocas   conductas   problemáticas   (adicciones,   violencia…),   bajos niveles de estrés y un clima familiar estable.</a:t>
            </a:r>
            <a:endParaRPr lang="es-ES" sz="1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4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latin typeface="Georgia" panose="02040502050405020303" pitchFamily="18" charset="0"/>
              </a:rPr>
              <a:t>¿Qué familias nos encontramos en nuestra cotidianeidad y a nuestro alrededor?</a:t>
            </a:r>
            <a:endParaRPr lang="es-ES" sz="2400" dirty="0"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28596" y="2000240"/>
            <a:ext cx="6400800" cy="3474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Monoparentales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homosexuales </a:t>
            </a:r>
          </a:p>
          <a:p>
            <a:pPr marL="0" indent="0">
              <a:buNone/>
            </a:pPr>
            <a:r>
              <a:rPr lang="es-ES" dirty="0" smtClean="0"/>
              <a:t>Adopciones</a:t>
            </a:r>
          </a:p>
          <a:p>
            <a:pPr marL="0" indent="0">
              <a:buNone/>
            </a:pPr>
            <a:r>
              <a:rPr lang="es-ES" dirty="0" smtClean="0"/>
              <a:t>Heterosexuales</a:t>
            </a:r>
          </a:p>
          <a:p>
            <a:pPr marL="0" indent="0">
              <a:buNone/>
            </a:pPr>
            <a:r>
              <a:rPr lang="es-ES" dirty="0" smtClean="0"/>
              <a:t>Aldeas rurales</a:t>
            </a:r>
          </a:p>
          <a:p>
            <a:pPr marL="0" indent="0">
              <a:buNone/>
            </a:pPr>
            <a:r>
              <a:rPr lang="es-ES" dirty="0" smtClean="0"/>
              <a:t>Campo</a:t>
            </a:r>
          </a:p>
          <a:p>
            <a:pPr marL="0" indent="0">
              <a:buNone/>
            </a:pPr>
            <a:r>
              <a:rPr lang="es-ES" dirty="0" smtClean="0"/>
              <a:t>Pueblo</a:t>
            </a:r>
          </a:p>
          <a:p>
            <a:pPr marL="0" indent="0">
              <a:buNone/>
            </a:pPr>
            <a:r>
              <a:rPr lang="es-ES" dirty="0" smtClean="0"/>
              <a:t>ciudad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143116"/>
            <a:ext cx="3409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00800" cy="1080120"/>
          </a:xfrm>
        </p:spPr>
        <p:txBody>
          <a:bodyPr/>
          <a:lstStyle/>
          <a:p>
            <a:pPr marL="0" lvl="0" indent="0" algn="ctr">
              <a:buNone/>
            </a:pPr>
            <a:r>
              <a:rPr lang="es-ES" sz="4000" dirty="0">
                <a:effectLst/>
              </a:rPr>
              <a:t>Autoritario</a:t>
            </a:r>
            <a:r>
              <a:rPr lang="es-ES" sz="4000" dirty="0" smtClean="0">
                <a:effectLst/>
              </a:rPr>
              <a:t>:</a:t>
            </a:r>
            <a:endParaRPr lang="es-ES" sz="2800" b="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272808" cy="4482832"/>
          </a:xfrm>
        </p:spPr>
        <p:txBody>
          <a:bodyPr>
            <a:normAutofit/>
          </a:bodyPr>
          <a:lstStyle/>
          <a:p>
            <a:pPr lvl="2"/>
            <a:r>
              <a:rPr lang="es-ES" dirty="0"/>
              <a:t>Combinan  altos  niveles  de  exigencia  y  control  con  escasa  </a:t>
            </a:r>
            <a:r>
              <a:rPr lang="es-ES" dirty="0" smtClean="0"/>
              <a:t>sensibilidad. </a:t>
            </a:r>
            <a:endParaRPr lang="es-ES" dirty="0"/>
          </a:p>
          <a:p>
            <a:pPr lvl="2"/>
            <a:r>
              <a:rPr lang="es-ES" dirty="0"/>
              <a:t>No consideran las peticiones de sus hijos ni responden a sus demandas</a:t>
            </a:r>
            <a:r>
              <a:rPr lang="es-ES" dirty="0" smtClean="0"/>
              <a:t>.</a:t>
            </a:r>
          </a:p>
          <a:p>
            <a:pPr lvl="2"/>
            <a:r>
              <a:rPr lang="es-ES" dirty="0"/>
              <a:t>Son más restrictivos, convencionales y prestan escaso apoyo emocional al hijo. </a:t>
            </a:r>
          </a:p>
          <a:p>
            <a:pPr lvl="2"/>
            <a:r>
              <a:rPr lang="es-ES" dirty="0" smtClean="0"/>
              <a:t>Son </a:t>
            </a:r>
            <a:r>
              <a:rPr lang="es-ES" dirty="0"/>
              <a:t>distantes, poco afectuosos y manifiestan conductas de coerción. </a:t>
            </a:r>
          </a:p>
          <a:p>
            <a:pPr lvl="2"/>
            <a:r>
              <a:rPr lang="es-ES" dirty="0" smtClean="0"/>
              <a:t>Comunicación </a:t>
            </a:r>
            <a:r>
              <a:rPr lang="es-ES" dirty="0"/>
              <a:t>unidireccional. </a:t>
            </a:r>
          </a:p>
          <a:p>
            <a:pPr lvl="2"/>
            <a:r>
              <a:rPr lang="es-ES" dirty="0"/>
              <a:t>Proporcionan ambiente ordenado, con reglas claras dictadas por los padres.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9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00800" cy="1359024"/>
          </a:xfrm>
        </p:spPr>
        <p:txBody>
          <a:bodyPr/>
          <a:lstStyle/>
          <a:p>
            <a:pPr marL="0" lvl="0" indent="0" algn="ctr">
              <a:buNone/>
            </a:pPr>
            <a:r>
              <a:rPr lang="es-ES" dirty="0">
                <a:effectLst/>
              </a:rPr>
              <a:t>Permisivo</a:t>
            </a:r>
            <a:r>
              <a:rPr lang="es-ES" dirty="0" smtClean="0">
                <a:effectLst/>
              </a:rPr>
              <a:t>: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128792" cy="4482832"/>
          </a:xfrm>
        </p:spPr>
        <p:txBody>
          <a:bodyPr>
            <a:normAutofit/>
          </a:bodyPr>
          <a:lstStyle/>
          <a:p>
            <a:pPr lvl="2"/>
            <a:r>
              <a:rPr lang="es-ES" sz="2000" dirty="0"/>
              <a:t>Combinan baja dosis de control y exigencia con relativa sensibilidad hacia las necesidades del niño. </a:t>
            </a:r>
            <a:endParaRPr lang="es-ES" dirty="0"/>
          </a:p>
          <a:p>
            <a:pPr lvl="2"/>
            <a:r>
              <a:rPr lang="es-ES" sz="2000" dirty="0"/>
              <a:t>Son indulgentes y no establecen restricciones. </a:t>
            </a:r>
            <a:endParaRPr lang="es-ES" dirty="0"/>
          </a:p>
          <a:p>
            <a:pPr lvl="2"/>
            <a:r>
              <a:rPr lang="es-ES" sz="2000" dirty="0"/>
              <a:t>No muestran autoridad frente a sus hijos. </a:t>
            </a:r>
            <a:endParaRPr lang="es-ES" dirty="0"/>
          </a:p>
          <a:p>
            <a:pPr lvl="2"/>
            <a:r>
              <a:rPr lang="es-ES" sz="2000" dirty="0"/>
              <a:t>No  demandan  conductas  maduras  de  sus  hijos  y  evitan  el  enfrentamiento  con estos. </a:t>
            </a:r>
            <a:endParaRPr lang="es-ES" dirty="0"/>
          </a:p>
          <a:p>
            <a:pPr lvl="2"/>
            <a:r>
              <a:rPr lang="es-ES" sz="2000" dirty="0"/>
              <a:t>La comunicación es poco efectiva y unidireccional. </a:t>
            </a:r>
            <a:endParaRPr lang="es-ES" dirty="0"/>
          </a:p>
          <a:p>
            <a:pPr lvl="2"/>
            <a:r>
              <a:rPr lang="es-ES" sz="2000" dirty="0" smtClean="0"/>
              <a:t>No </a:t>
            </a:r>
            <a:r>
              <a:rPr lang="es-ES" sz="2000" dirty="0"/>
              <a:t>existen reglas claras y el ambiente familiar es desorganizado.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44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340768"/>
            <a:ext cx="6400800" cy="4626848"/>
          </a:xfrm>
        </p:spPr>
        <p:txBody>
          <a:bodyPr>
            <a:normAutofit/>
          </a:bodyPr>
          <a:lstStyle/>
          <a:p>
            <a:pPr lvl="2"/>
            <a:r>
              <a:rPr lang="es-ES" sz="2000" dirty="0"/>
              <a:t>Ausencia de demandas y de </a:t>
            </a:r>
            <a:r>
              <a:rPr lang="es-ES" sz="2000" dirty="0" smtClean="0"/>
              <a:t>responsabilidad (respuesta) </a:t>
            </a:r>
            <a:r>
              <a:rPr lang="es-ES" sz="2000" dirty="0"/>
              <a:t>hacia la conducta de los hijos. </a:t>
            </a:r>
            <a:endParaRPr lang="es-ES" dirty="0"/>
          </a:p>
          <a:p>
            <a:pPr lvl="2"/>
            <a:r>
              <a:rPr lang="es-ES" sz="2000" dirty="0"/>
              <a:t>Falta de estructuración, control y apoyo de las conductas del niño. </a:t>
            </a:r>
            <a:endParaRPr lang="es-ES" dirty="0"/>
          </a:p>
          <a:p>
            <a:pPr lvl="2"/>
            <a:r>
              <a:rPr lang="es-ES" sz="2000" dirty="0"/>
              <a:t>Derivan  sus  responsabilidades  paternas  hacia  otras  figuras  como  la  escuela  u otros familiares. </a:t>
            </a:r>
            <a:endParaRPr lang="es-ES" dirty="0"/>
          </a:p>
          <a:p>
            <a:pPr lvl="2"/>
            <a:r>
              <a:rPr lang="es-ES" sz="2000" dirty="0"/>
              <a:t>Presentan problemas de conducta. </a:t>
            </a:r>
            <a:endParaRPr lang="es-ES" dirty="0"/>
          </a:p>
          <a:p>
            <a:pPr lvl="2"/>
            <a:r>
              <a:rPr lang="es-ES" sz="2000" dirty="0"/>
              <a:t>Proporcionan un ambiente familiar desorganizado. </a:t>
            </a:r>
            <a:endParaRPr lang="es-ES" dirty="0"/>
          </a:p>
          <a:p>
            <a:pPr lvl="2"/>
            <a:r>
              <a:rPr lang="es-ES" sz="2000" dirty="0"/>
              <a:t>Son altamente vulnerables a la ruptura familiar</a:t>
            </a:r>
            <a:r>
              <a:rPr lang="es-ES" sz="2000" dirty="0" smtClean="0"/>
              <a:t>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effectLst/>
              </a:rPr>
              <a:t>Negligente: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0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135902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effectLst/>
              </a:rPr>
              <a:t>VARIABLES RELACIONADAS CON EL ESTILO </a:t>
            </a:r>
            <a:r>
              <a:rPr lang="es-ES" dirty="0" smtClean="0">
                <a:effectLst/>
              </a:rPr>
              <a:t>PARENTAL I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916832"/>
            <a:ext cx="6400800" cy="42484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S" sz="2000" dirty="0"/>
              <a:t>La utilización de un estilo u otro, está condicionado por ciertas </a:t>
            </a:r>
            <a:r>
              <a:rPr lang="es-ES" sz="2000" dirty="0" smtClean="0"/>
              <a:t>variables:</a:t>
            </a:r>
          </a:p>
          <a:p>
            <a:r>
              <a:rPr lang="es-ES" sz="2000" u="sng" dirty="0" smtClean="0"/>
              <a:t>Estatus socioeconómico</a:t>
            </a:r>
            <a:r>
              <a:rPr lang="es-ES" sz="2000" dirty="0"/>
              <a:t>,</a:t>
            </a:r>
            <a:r>
              <a:rPr lang="es-ES" sz="2000" dirty="0" smtClean="0"/>
              <a:t> padres </a:t>
            </a:r>
            <a:r>
              <a:rPr lang="es-ES" sz="2000" dirty="0"/>
              <a:t>con estatus social más alto prevalecían estilos autoritativos, en el otro lado, estatus socioeconómico, suele prevalecer estilos más permisivos y negligentes.</a:t>
            </a:r>
          </a:p>
          <a:p>
            <a:pPr lvl="0"/>
            <a:r>
              <a:rPr lang="es-ES" sz="2000" u="sng" dirty="0"/>
              <a:t>Sexo del progenitor</a:t>
            </a:r>
            <a:r>
              <a:rPr lang="es-ES" sz="2000" dirty="0"/>
              <a:t>. </a:t>
            </a:r>
            <a:endParaRPr lang="es-ES" sz="2000" dirty="0" smtClean="0"/>
          </a:p>
          <a:p>
            <a:pPr lvl="0"/>
            <a:r>
              <a:rPr lang="es-ES" sz="2000" u="sng" dirty="0" smtClean="0"/>
              <a:t>Sexo </a:t>
            </a:r>
            <a:r>
              <a:rPr lang="es-ES" sz="2000" u="sng" dirty="0"/>
              <a:t>del </a:t>
            </a:r>
            <a:r>
              <a:rPr lang="es-ES" sz="2000" u="sng" dirty="0" smtClean="0"/>
              <a:t>hijo</a:t>
            </a:r>
            <a:r>
              <a:rPr lang="es-ES" sz="2000" dirty="0" smtClean="0"/>
              <a:t>.</a:t>
            </a:r>
          </a:p>
          <a:p>
            <a:pPr lvl="0"/>
            <a:r>
              <a:rPr lang="es-ES" sz="2000" u="sng" dirty="0" smtClean="0"/>
              <a:t>Edad </a:t>
            </a:r>
            <a:r>
              <a:rPr lang="es-ES" sz="2000" u="sng" dirty="0"/>
              <a:t>del </a:t>
            </a:r>
            <a:r>
              <a:rPr lang="es-ES" sz="2000" u="sng" dirty="0" smtClean="0"/>
              <a:t>hijo</a:t>
            </a:r>
            <a:r>
              <a:rPr lang="es-ES" sz="2000" dirty="0"/>
              <a:t>,</a:t>
            </a:r>
            <a:r>
              <a:rPr lang="es-ES" sz="2000" dirty="0" smtClean="0"/>
              <a:t> chicos  </a:t>
            </a:r>
            <a:r>
              <a:rPr lang="es-ES" sz="2000" dirty="0"/>
              <a:t>de  mayor  edad  </a:t>
            </a:r>
            <a:r>
              <a:rPr lang="es-ES" sz="2000" dirty="0" smtClean="0"/>
              <a:t>perciben  </a:t>
            </a:r>
            <a:r>
              <a:rPr lang="es-ES" sz="2000" dirty="0"/>
              <a:t>el comportamiento  de  sus  padres  de  modo  más  negativo  que  los  de  menor  </a:t>
            </a:r>
            <a:r>
              <a:rPr lang="es-ES" sz="2000" dirty="0" smtClean="0"/>
              <a:t>edad</a:t>
            </a:r>
          </a:p>
        </p:txBody>
      </p:sp>
    </p:spTree>
    <p:extLst>
      <p:ext uri="{BB962C8B-B14F-4D97-AF65-F5344CB8AC3E}">
        <p14:creationId xmlns:p14="http://schemas.microsoft.com/office/powerpoint/2010/main" val="11601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135902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effectLst/>
              </a:rPr>
              <a:t>VARIABLES RELACIONADAS CON EL ESTILO </a:t>
            </a:r>
            <a:r>
              <a:rPr lang="es-ES" dirty="0" smtClean="0">
                <a:effectLst/>
              </a:rPr>
              <a:t>PARENTAL II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916832"/>
            <a:ext cx="6400800" cy="4248472"/>
          </a:xfrm>
        </p:spPr>
        <p:txBody>
          <a:bodyPr>
            <a:noAutofit/>
          </a:bodyPr>
          <a:lstStyle/>
          <a:p>
            <a:pPr lvl="0"/>
            <a:r>
              <a:rPr lang="es-ES" sz="2000" u="sng" dirty="0" smtClean="0"/>
              <a:t>Orden </a:t>
            </a:r>
            <a:r>
              <a:rPr lang="es-ES" sz="2000" u="sng" dirty="0"/>
              <a:t>y número de </a:t>
            </a:r>
            <a:r>
              <a:rPr lang="es-ES" sz="2000" u="sng" dirty="0" smtClean="0"/>
              <a:t>hermanos</a:t>
            </a:r>
            <a:r>
              <a:rPr lang="es-ES" sz="2000" dirty="0" smtClean="0"/>
              <a:t>.</a:t>
            </a:r>
          </a:p>
          <a:p>
            <a:pPr lvl="1"/>
            <a:r>
              <a:rPr lang="es-ES" sz="1800" dirty="0"/>
              <a:t>H</a:t>
            </a:r>
            <a:r>
              <a:rPr lang="es-ES" sz="1800" dirty="0" smtClean="0"/>
              <a:t>ijos  </a:t>
            </a:r>
            <a:r>
              <a:rPr lang="es-ES" sz="1800" dirty="0"/>
              <a:t>nacidos  en  primer  lugar reciben  más  atención y mayores cuidados que  aquellos que nacen después. </a:t>
            </a:r>
            <a:endParaRPr lang="es-ES" sz="1800" dirty="0" smtClean="0"/>
          </a:p>
          <a:p>
            <a:pPr lvl="1"/>
            <a:r>
              <a:rPr lang="es-ES" sz="1800" dirty="0" smtClean="0"/>
              <a:t>Los </a:t>
            </a:r>
            <a:r>
              <a:rPr lang="es-ES" sz="1800" dirty="0"/>
              <a:t>progenitores suelen tener relaciones más positivas con sus primogénitos, estén solos o no, pasan más tiempo con éstos y son más comunicativos con los mismos. </a:t>
            </a:r>
            <a:endParaRPr lang="es-ES" sz="1800" dirty="0" smtClean="0"/>
          </a:p>
          <a:p>
            <a:pPr lvl="1"/>
            <a:r>
              <a:rPr lang="es-ES" sz="1800" dirty="0" smtClean="0"/>
              <a:t>En </a:t>
            </a:r>
            <a:r>
              <a:rPr lang="es-ES" sz="1800" dirty="0"/>
              <a:t>las familias  con  muchos  hijos,  los  padres  son  más  autocráticos,  establecen  medidas disciplinarias más rígidas  y dominantes  y se implican más en el  cuidado  de los hijos. </a:t>
            </a:r>
            <a:endParaRPr lang="es-ES" sz="1800" dirty="0" smtClean="0"/>
          </a:p>
          <a:p>
            <a:pPr lvl="1"/>
            <a:r>
              <a:rPr lang="es-ES" sz="1800" u="sng" dirty="0" smtClean="0"/>
              <a:t>Factores </a:t>
            </a:r>
            <a:r>
              <a:rPr lang="es-ES" sz="1800" u="sng" dirty="0"/>
              <a:t>psicosociales y de personalidad</a:t>
            </a:r>
            <a:r>
              <a:rPr lang="es-ES" sz="1800" dirty="0"/>
              <a:t>. adultos  maduros  que  consiguen  un  adecuado  nivel  de bienestar son capaces de adoptar una buena actitud parental</a:t>
            </a:r>
            <a:r>
              <a:rPr lang="es-ES" sz="1800" dirty="0" smtClean="0"/>
              <a:t>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450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00800" cy="1359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effectLst/>
              </a:rPr>
              <a:t>INFLUENCIAS DEL ESTILO PARENTAL EN EL PROCESO DE SOCIALIZACIÓN DEL NIÑO</a:t>
            </a:r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3528392" cy="446449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Democrático:</a:t>
            </a:r>
          </a:p>
          <a:p>
            <a:pPr lvl="1"/>
            <a:r>
              <a:rPr lang="es-ES" dirty="0"/>
              <a:t>Alta autoestima</a:t>
            </a:r>
          </a:p>
          <a:p>
            <a:pPr lvl="1"/>
            <a:r>
              <a:rPr lang="es-ES" dirty="0"/>
              <a:t>Competencia y habilidades sociales</a:t>
            </a:r>
          </a:p>
          <a:p>
            <a:pPr lvl="1"/>
            <a:r>
              <a:rPr lang="es-ES" dirty="0"/>
              <a:t>Autocontrol</a:t>
            </a:r>
          </a:p>
          <a:p>
            <a:pPr lvl="1"/>
            <a:r>
              <a:rPr lang="es-ES" dirty="0"/>
              <a:t>Autonomía</a:t>
            </a:r>
          </a:p>
          <a:p>
            <a:pPr lvl="1"/>
            <a:r>
              <a:rPr lang="es-ES" dirty="0"/>
              <a:t>Recompensas a largo plazo</a:t>
            </a:r>
            <a:endParaRPr lang="es-ES" dirty="0" smtClean="0"/>
          </a:p>
          <a:p>
            <a:r>
              <a:rPr lang="es-ES" dirty="0" smtClean="0"/>
              <a:t>Autoritario:</a:t>
            </a:r>
          </a:p>
          <a:p>
            <a:pPr lvl="1"/>
            <a:r>
              <a:rPr lang="es-ES" dirty="0"/>
              <a:t>Baja autoestima</a:t>
            </a:r>
          </a:p>
          <a:p>
            <a:pPr lvl="1"/>
            <a:r>
              <a:rPr lang="es-ES" dirty="0"/>
              <a:t>Escasa competencia social</a:t>
            </a:r>
          </a:p>
          <a:p>
            <a:pPr lvl="1"/>
            <a:r>
              <a:rPr lang="es-ES" dirty="0"/>
              <a:t>Agresividad</a:t>
            </a:r>
          </a:p>
          <a:p>
            <a:pPr lvl="1"/>
            <a:r>
              <a:rPr lang="es-ES" dirty="0"/>
              <a:t>Heteronomía (normas externas) </a:t>
            </a:r>
          </a:p>
          <a:p>
            <a:pPr lvl="1"/>
            <a:r>
              <a:rPr lang="es-ES" dirty="0"/>
              <a:t>Recompensas a corto plazo</a:t>
            </a:r>
          </a:p>
        </p:txBody>
      </p:sp>
      <p:pic>
        <p:nvPicPr>
          <p:cNvPr id="1026" name="Picture 2" descr="C:\Users\Rocio\Downloads\La familia\familia-feliz-familia-pintado-por-taniluis-9744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938879" cy="30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35" y="2086783"/>
            <a:ext cx="3960440" cy="35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23350">
              <a:srgbClr val="B391CC"/>
            </a:gs>
            <a:gs pos="75000">
              <a:srgbClr val="B898D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00800" cy="1359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effectLst/>
              </a:rPr>
              <a:t>INFLUENCIAS DEL ESTILO PARENTAL EN EL PROCESO DE SOCIALIZACIÓN DEL NIÑO</a:t>
            </a:r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128792" cy="446449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Permisivo:</a:t>
            </a:r>
          </a:p>
          <a:p>
            <a:pPr lvl="1"/>
            <a:r>
              <a:rPr lang="es-ES" dirty="0"/>
              <a:t>Alta autoestima</a:t>
            </a:r>
          </a:p>
          <a:p>
            <a:pPr lvl="1"/>
            <a:r>
              <a:rPr lang="es-ES" dirty="0"/>
              <a:t>Baja competencia social</a:t>
            </a:r>
          </a:p>
          <a:p>
            <a:pPr lvl="1"/>
            <a:r>
              <a:rPr lang="es-ES" dirty="0"/>
              <a:t>Pobre control de impulsos</a:t>
            </a:r>
          </a:p>
          <a:p>
            <a:pPr lvl="1"/>
            <a:r>
              <a:rPr lang="es-ES" dirty="0"/>
              <a:t>Poca </a:t>
            </a:r>
            <a:r>
              <a:rPr lang="es-ES" dirty="0" smtClean="0"/>
              <a:t>motivación e inmadurez</a:t>
            </a:r>
            <a:endParaRPr lang="es-ES" dirty="0"/>
          </a:p>
          <a:p>
            <a:pPr lvl="1"/>
            <a:r>
              <a:rPr lang="es-ES" dirty="0"/>
              <a:t>Alegres y vitales</a:t>
            </a:r>
          </a:p>
          <a:p>
            <a:r>
              <a:rPr lang="es-ES" dirty="0" smtClean="0"/>
              <a:t>Negligente:</a:t>
            </a:r>
          </a:p>
          <a:p>
            <a:pPr lvl="1"/>
            <a:r>
              <a:rPr lang="es-ES" dirty="0"/>
              <a:t>Pobre autoestima </a:t>
            </a:r>
          </a:p>
          <a:p>
            <a:pPr lvl="1"/>
            <a:r>
              <a:rPr lang="es-ES" dirty="0"/>
              <a:t>Baja competencia social </a:t>
            </a:r>
          </a:p>
          <a:p>
            <a:pPr lvl="1"/>
            <a:r>
              <a:rPr lang="es-ES" dirty="0"/>
              <a:t>Poco control de impulsos </a:t>
            </a:r>
          </a:p>
          <a:p>
            <a:pPr lvl="1"/>
            <a:r>
              <a:rPr lang="es-ES" dirty="0"/>
              <a:t>Poca motivación </a:t>
            </a:r>
          </a:p>
          <a:p>
            <a:pPr lvl="1"/>
            <a:r>
              <a:rPr lang="es-ES" dirty="0"/>
              <a:t>No respeto a las normas </a:t>
            </a:r>
          </a:p>
          <a:p>
            <a:pPr lvl="1"/>
            <a:r>
              <a:rPr lang="es-ES" dirty="0"/>
              <a:t>Inestabilidad emocional </a:t>
            </a:r>
          </a:p>
          <a:p>
            <a:pPr lvl="1"/>
            <a:r>
              <a:rPr lang="es-ES" dirty="0"/>
              <a:t>Problemas de conducta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338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5" y="2636912"/>
            <a:ext cx="4475482" cy="32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135902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5 - CONCLUSIONES:</a:t>
            </a:r>
            <a:endParaRPr lang="es-ES" dirty="0"/>
          </a:p>
        </p:txBody>
      </p:sp>
      <p:pic>
        <p:nvPicPr>
          <p:cNvPr id="1026" name="Picture 2" descr="C:\Users\Javi\Dropbox\UNI\2º Educación y Sociedad\La familia\La familia ppt\Familia 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248472" cy="49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08" y="4786322"/>
            <a:ext cx="6715172" cy="1785950"/>
          </a:xfrm>
        </p:spPr>
        <p:txBody>
          <a:bodyPr/>
          <a:lstStyle/>
          <a:p>
            <a:r>
              <a:rPr lang="es-ES" dirty="0" smtClean="0"/>
              <a:t>CONCLUSIONES PRIMER AGENTE SOCIALIZACIÓN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0" y="285728"/>
            <a:ext cx="5214942" cy="4429156"/>
          </a:xfrm>
        </p:spPr>
        <p:txBody>
          <a:bodyPr>
            <a:normAutofit fontScale="85000" lnSpcReduction="20000"/>
          </a:bodyPr>
          <a:lstStyle/>
          <a:p>
            <a:r>
              <a:rPr lang="es-ES" sz="2400" dirty="0" smtClean="0">
                <a:latin typeface="Georgia" pitchFamily="18" charset="0"/>
              </a:rPr>
              <a:t>   La familia tiene desde el principio un papel socializador y contextualizador para el niño, aunque más adelante se añadirán otras formas de socialización. </a:t>
            </a:r>
          </a:p>
          <a:p>
            <a:endParaRPr lang="es-ES" sz="2400" dirty="0" smtClean="0">
              <a:latin typeface="Georgia" pitchFamily="18" charset="0"/>
            </a:endParaRPr>
          </a:p>
          <a:p>
            <a:r>
              <a:rPr lang="es-ES" sz="2400" dirty="0" smtClean="0">
                <a:latin typeface="Georgia" pitchFamily="18" charset="0"/>
              </a:rPr>
              <a:t>Además de las funciones básicas que moldean la personalidad del niño, la familia debe enseñar a afrontar la vida, con todo lo que implica ser humano, pero con el valor de corregir debilidades y fortalecernos a base de aceptar nuestros deberes, sin ofender a los demás, siendo compasivos con los otros, perdonando y dando ejemplo. No solamente ejerciendo nuestros derechos y libertades.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3143272" cy="41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7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700088"/>
          </a:xfrm>
        </p:spPr>
        <p:txBody>
          <a:bodyPr/>
          <a:lstStyle/>
          <a:p>
            <a:r>
              <a:rPr lang="es-ES" altLang="es-ES" b="1" dirty="0" smtClean="0"/>
              <a:t>CONCLUSIONES </a:t>
            </a: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3500430" y="4143380"/>
          <a:ext cx="492922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>
          <a:xfrm>
            <a:off x="714375" y="1500188"/>
            <a:ext cx="2714625" cy="38576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FAMILIA: ámbito educativo informal.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Necesidad mutua adultos y niños.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Noción familia permanece.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</a:rPr>
              <a:t>Cambio estructura según cambia la Sociedad.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 Familia</a:t>
            </a:r>
            <a:endParaRPr lang="es-ES" dirty="0"/>
          </a:p>
        </p:txBody>
      </p:sp>
      <p:pic>
        <p:nvPicPr>
          <p:cNvPr id="13" name="Picture 3" descr="F:\e. y sociedad\SOCIEDAD\100916_padre__entrevista_profesor_hijo__vago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0" y="1143000"/>
            <a:ext cx="4429125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94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¿Cuál es la realidad? ¿a qué llamamos familia?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71538" y="1857364"/>
            <a:ext cx="6572296" cy="11430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ES" sz="7200" dirty="0" smtClean="0"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es-ES" sz="7200" b="1" dirty="0" smtClean="0">
                <a:latin typeface="Georgia" panose="02040502050405020303" pitchFamily="18" charset="0"/>
              </a:rPr>
              <a:t>La vida en las ciudades </a:t>
            </a:r>
            <a:r>
              <a:rPr lang="es-ES" sz="7200" dirty="0" smtClean="0">
                <a:latin typeface="Georgia" panose="02040502050405020303" pitchFamily="18" charset="0"/>
              </a:rPr>
              <a:t>trae cambios.</a:t>
            </a:r>
            <a:endParaRPr lang="es-ES" sz="7200" b="1" dirty="0"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786190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Almacenamiento de acceso secuencial"/>
          <p:cNvSpPr/>
          <p:nvPr/>
        </p:nvSpPr>
        <p:spPr>
          <a:xfrm>
            <a:off x="285720" y="3286124"/>
            <a:ext cx="2448272" cy="223224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Ejemplo niño de ciudad, padres  que  pertenecen a un grupo.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6715140" y="2428868"/>
            <a:ext cx="2160240" cy="23145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¿dónde crece?¿quiénes son los miembros de su familia?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 smtClean="0"/>
              <a:t>CONCLUSIONES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886700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s-ES" sz="2800" dirty="0" smtClean="0"/>
          </a:p>
          <a:p>
            <a:pPr lvl="0"/>
            <a:r>
              <a:rPr lang="es-ES" sz="2800" dirty="0" smtClean="0"/>
              <a:t>La </a:t>
            </a:r>
            <a:r>
              <a:rPr lang="es-ES" sz="2800" dirty="0"/>
              <a:t>educación recibida por el alumno </a:t>
            </a:r>
            <a:r>
              <a:rPr lang="es-ES" sz="2800" dirty="0" smtClean="0"/>
              <a:t>que proviene </a:t>
            </a:r>
            <a:r>
              <a:rPr lang="es-ES" sz="2800" dirty="0"/>
              <a:t>del ámbito familiar es tan importante como la recibida del ámbito </a:t>
            </a:r>
            <a:r>
              <a:rPr lang="es-ES" sz="2800" dirty="0" smtClean="0"/>
              <a:t>escolar; por </a:t>
            </a:r>
            <a:r>
              <a:rPr lang="es-ES" sz="2800" dirty="0"/>
              <a:t>lo cual, para un correcto desarrollo del niño, deben darse las dos.</a:t>
            </a:r>
          </a:p>
          <a:p>
            <a:pPr lvl="0"/>
            <a:r>
              <a:rPr lang="es-ES" sz="2800" dirty="0"/>
              <a:t>Una de las formas que tienen los padres para comunicarse con el centro escolar y hablar por sus </a:t>
            </a:r>
            <a:r>
              <a:rPr lang="es-ES" sz="2800" dirty="0" smtClean="0"/>
              <a:t>intereses</a:t>
            </a:r>
            <a:r>
              <a:rPr lang="es-ES" sz="2800" dirty="0"/>
              <a:t>, son las asociaciones de padres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68226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560840" cy="15841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000" dirty="0" smtClean="0"/>
              <a:t>Conclusiones sobre el estilo educativo de los padres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8880" y="162880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Está clara la influencia que la familia ejerce en los hijos.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Pasamos a ver estos efectos en diversos ámbitos: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800" u="sng" dirty="0" smtClean="0">
                <a:solidFill>
                  <a:prstClr val="black"/>
                </a:solidFill>
              </a:rPr>
              <a:t>Competencia académica</a:t>
            </a:r>
            <a:r>
              <a:rPr lang="es-ES" sz="2800" dirty="0" smtClean="0">
                <a:solidFill>
                  <a:prstClr val="black"/>
                </a:solidFill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El </a:t>
            </a:r>
            <a:r>
              <a:rPr lang="es-ES" sz="2800" dirty="0">
                <a:solidFill>
                  <a:prstClr val="black"/>
                </a:solidFill>
              </a:rPr>
              <a:t>estilo </a:t>
            </a:r>
            <a:r>
              <a:rPr lang="es-ES" sz="2800" dirty="0" smtClean="0">
                <a:solidFill>
                  <a:prstClr val="black"/>
                </a:solidFill>
              </a:rPr>
              <a:t>democrático está </a:t>
            </a:r>
            <a:r>
              <a:rPr lang="es-ES" sz="2800" dirty="0">
                <a:solidFill>
                  <a:prstClr val="black"/>
                </a:solidFill>
              </a:rPr>
              <a:t>relacionado con los mejores resultados </a:t>
            </a:r>
            <a:r>
              <a:rPr lang="es-ES" sz="2800" dirty="0" smtClean="0">
                <a:solidFill>
                  <a:prstClr val="black"/>
                </a:solidFill>
              </a:rPr>
              <a:t>académicos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Tanto el estilo autoritario como el negligente se caracterizan por no responder con estrategias adecuadas a las necesidades educativas.</a:t>
            </a:r>
          </a:p>
        </p:txBody>
      </p:sp>
    </p:spTree>
    <p:extLst>
      <p:ext uri="{BB962C8B-B14F-4D97-AF65-F5344CB8AC3E}">
        <p14:creationId xmlns:p14="http://schemas.microsoft.com/office/powerpoint/2010/main" val="99061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560840" cy="15841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000" dirty="0" smtClean="0"/>
              <a:t>Conclusiones sobre el estilo educativo de los padres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8880" y="141277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s-ES" sz="2400" u="sng" dirty="0" smtClean="0">
                <a:solidFill>
                  <a:prstClr val="black"/>
                </a:solidFill>
              </a:rPr>
              <a:t>Conductas negativas: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La imposición y reacciones </a:t>
            </a:r>
            <a:r>
              <a:rPr lang="es-ES" sz="2400" dirty="0">
                <a:solidFill>
                  <a:prstClr val="black"/>
                </a:solidFill>
              </a:rPr>
              <a:t>disciplinarias desmesuradas estaban relacionadas con </a:t>
            </a:r>
            <a:r>
              <a:rPr lang="es-ES" sz="2400" dirty="0" smtClean="0">
                <a:solidFill>
                  <a:prstClr val="black"/>
                </a:solidFill>
              </a:rPr>
              <a:t>conductas negativas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Javi\Dropbox\UNI\2º Educación y Sociedad\La familia\La familia ppt\do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73635"/>
            <a:ext cx="5481538" cy="3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48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560840" cy="15841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000" dirty="0" smtClean="0"/>
              <a:t>Conclusiones sobre el estilo educativo de los padres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7904" y="1916832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s-ES" sz="2400" u="sng" dirty="0">
                <a:solidFill>
                  <a:prstClr val="black"/>
                </a:solidFill>
              </a:rPr>
              <a:t>S</a:t>
            </a:r>
            <a:r>
              <a:rPr lang="es-ES" sz="2400" u="sng" dirty="0" smtClean="0">
                <a:solidFill>
                  <a:prstClr val="black"/>
                </a:solidFill>
              </a:rPr>
              <a:t>obre </a:t>
            </a:r>
            <a:r>
              <a:rPr lang="es-ES" sz="2400" u="sng" dirty="0">
                <a:solidFill>
                  <a:prstClr val="black"/>
                </a:solidFill>
              </a:rPr>
              <a:t>el consumo de sustancias</a:t>
            </a:r>
            <a:r>
              <a:rPr lang="es-ES" sz="2400" u="sng" dirty="0" smtClean="0">
                <a:solidFill>
                  <a:prstClr val="black"/>
                </a:solidFill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Un </a:t>
            </a:r>
            <a:r>
              <a:rPr lang="es-ES" sz="2400" dirty="0">
                <a:solidFill>
                  <a:prstClr val="black"/>
                </a:solidFill>
              </a:rPr>
              <a:t>bajo nivel de apoyo junto con un control laxo de los padres está relacionado con un mayor consumo de estas </a:t>
            </a:r>
            <a:r>
              <a:rPr lang="es-ES" sz="2400" dirty="0" smtClean="0">
                <a:solidFill>
                  <a:prstClr val="black"/>
                </a:solidFill>
              </a:rPr>
              <a:t>sustancias.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</a:rPr>
              <a:t>Otros </a:t>
            </a:r>
            <a:r>
              <a:rPr lang="es-ES" sz="2400" dirty="0">
                <a:solidFill>
                  <a:prstClr val="black"/>
                </a:solidFill>
              </a:rPr>
              <a:t>estudios </a:t>
            </a:r>
            <a:r>
              <a:rPr lang="es-ES" sz="2400" dirty="0" smtClean="0">
                <a:solidFill>
                  <a:prstClr val="black"/>
                </a:solidFill>
              </a:rPr>
              <a:t>indican </a:t>
            </a:r>
            <a:r>
              <a:rPr lang="es-ES" sz="2400" dirty="0">
                <a:solidFill>
                  <a:prstClr val="black"/>
                </a:solidFill>
              </a:rPr>
              <a:t>que  altos niveles de cohesión familiar y una adecuada supervisión parental se asocian a un menor consumo de sustancias</a:t>
            </a:r>
          </a:p>
        </p:txBody>
      </p:sp>
    </p:spTree>
    <p:extLst>
      <p:ext uri="{BB962C8B-B14F-4D97-AF65-F5344CB8AC3E}">
        <p14:creationId xmlns:p14="http://schemas.microsoft.com/office/powerpoint/2010/main" val="3684399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5429264"/>
            <a:ext cx="6512511" cy="1143000"/>
          </a:xfrm>
        </p:spPr>
        <p:txBody>
          <a:bodyPr/>
          <a:lstStyle/>
          <a:p>
            <a:pPr algn="ctr"/>
            <a:r>
              <a:rPr lang="es-ES" dirty="0" smtClean="0"/>
              <a:t>PARA REFLEXIONAR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501122" cy="5143536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latin typeface="Georgia" pitchFamily="18" charset="0"/>
              </a:rPr>
              <a:t>¿Qué queréis para los pequeños, para vuestros hijos y pequeñas nuevas generaciones, personas que saben convivir, ser compasivas y se ayudan, se perdonan y saben compartir y disfrutar de la vida, o personas que no saben enfrentarse a los problemas, son débiles y tan sólo saben beneficiarse para ellos mismos de los derechos que consideran suyos sin aceptar que al tiempo tienen responsabilidades?</a:t>
            </a:r>
          </a:p>
          <a:p>
            <a:pPr algn="just"/>
            <a:endParaRPr lang="es-ES" sz="2000" dirty="0" smtClean="0">
              <a:latin typeface="Georgia" pitchFamily="18" charset="0"/>
            </a:endParaRPr>
          </a:p>
          <a:p>
            <a:pPr algn="just"/>
            <a:r>
              <a:rPr lang="es-ES" sz="2000" dirty="0" smtClean="0">
                <a:latin typeface="Georgia" pitchFamily="18" charset="0"/>
              </a:rPr>
              <a:t>¿Cómo pensáis que se puede transmitir esto de padres a hijos?</a:t>
            </a:r>
          </a:p>
          <a:p>
            <a:pPr algn="just"/>
            <a:endParaRPr lang="es-ES" sz="2000" dirty="0" smtClean="0">
              <a:latin typeface="Georgia" pitchFamily="18" charset="0"/>
            </a:endParaRPr>
          </a:p>
          <a:p>
            <a:pPr algn="just"/>
            <a:r>
              <a:rPr lang="es-ES" sz="2000" dirty="0" smtClean="0">
                <a:latin typeface="Georgia" pitchFamily="18" charset="0"/>
              </a:rPr>
              <a:t>¿Es el ejemplo importante en la educación? ¿Por qué?</a:t>
            </a:r>
            <a:endParaRPr lang="es-ES" sz="20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3618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chemeClr val="accent2"/>
                </a:solidFill>
              </a:rPr>
              <a:t>DEBATE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01103" y="1893864"/>
            <a:ext cx="3550817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¿Creéis que en la actualidad las relaciones padres-profesor son buenas en general? </a:t>
            </a:r>
          </a:p>
          <a:p>
            <a:r>
              <a:rPr lang="es-ES" sz="2400" dirty="0" smtClean="0"/>
              <a:t>¿Creéis que han cambiado respecto a hace 50 años?, si es así ¿cómo eran entonces en relación a la actualidad?</a:t>
            </a:r>
            <a:endParaRPr lang="es-ES" sz="2400" dirty="0"/>
          </a:p>
        </p:txBody>
      </p:sp>
      <p:pic>
        <p:nvPicPr>
          <p:cNvPr id="1026" name="Picture 2" descr="http://2.bp.blogspot.com/-1qLAD9n_RxY/Tb7vXQaVglI/AAAAAAAAAAM/I6KzBKZDCIM/s320/evolucion-historica-no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5018368" cy="45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3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00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effectLst/>
              </a:rPr>
              <a:t>BIBLIOGRAFÍA: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700808"/>
            <a:ext cx="6400800" cy="4266808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/>
              <a:t>Apostol</a:t>
            </a:r>
            <a:r>
              <a:rPr lang="es-ES" dirty="0"/>
              <a:t>, I. S. (s.f.). </a:t>
            </a:r>
            <a:r>
              <a:rPr lang="es-ES" i="1" dirty="0"/>
              <a:t>http://www.santiagoapostol.net/latin/educacion_roma.html</a:t>
            </a:r>
            <a:r>
              <a:rPr lang="es-ES" dirty="0"/>
              <a:t>.</a:t>
            </a:r>
          </a:p>
          <a:p>
            <a:r>
              <a:rPr lang="es-ES" dirty="0"/>
              <a:t>Badea, M., Espinosa Lara, M., Fernández-Salinero </a:t>
            </a:r>
            <a:r>
              <a:rPr lang="es-ES" dirty="0" err="1"/>
              <a:t>Cristobal</a:t>
            </a:r>
            <a:r>
              <a:rPr lang="es-ES" dirty="0"/>
              <a:t>, M., &amp; Moreno de Acevedo Múgica, M. (2013). </a:t>
            </a:r>
            <a:r>
              <a:rPr lang="es-ES" i="1" dirty="0"/>
              <a:t>Conceptos de la educación según la edad.</a:t>
            </a:r>
            <a:r>
              <a:rPr lang="es-ES" dirty="0"/>
              <a:t> </a:t>
            </a:r>
          </a:p>
          <a:p>
            <a:r>
              <a:rPr lang="es-ES" dirty="0"/>
              <a:t>CLARA COLETO RUBIO. (SEPTIEMBRE de 2009). </a:t>
            </a:r>
            <a:r>
              <a:rPr lang="es-ES" i="1" dirty="0"/>
              <a:t>REVISTA DIGITAL INNOVACION Y EXPERIENCIAS EDUCATIVAS, Nº 22</a:t>
            </a:r>
            <a:r>
              <a:rPr lang="es-ES" dirty="0"/>
              <a:t>.</a:t>
            </a:r>
          </a:p>
          <a:p>
            <a:r>
              <a:rPr lang="es-ES" dirty="0"/>
              <a:t>Coloma Medina, J. (1993). </a:t>
            </a:r>
            <a:r>
              <a:rPr lang="es-ES" i="1" dirty="0"/>
              <a:t>Estilos educativos paternos en: Pedagogía familiar de José María Quintana.</a:t>
            </a:r>
            <a:r>
              <a:rPr lang="es-ES" dirty="0"/>
              <a:t> Madrid: Narcea.</a:t>
            </a:r>
          </a:p>
          <a:p>
            <a:r>
              <a:rPr lang="es-ES" dirty="0"/>
              <a:t>Contreras Naranjo, J. (2009). </a:t>
            </a:r>
            <a:r>
              <a:rPr lang="es-ES" i="1" dirty="0"/>
              <a:t>Qué es una asociación de padres.</a:t>
            </a:r>
            <a:r>
              <a:rPr lang="es-ES" dirty="0"/>
              <a:t> Obtenido de http://www.contreras.nom.es: http://www.contreras.nom.es/Colegio/Asociacion_de_padres/3_Que-es-una-asociacion-de-padres.htm</a:t>
            </a:r>
          </a:p>
          <a:p>
            <a:r>
              <a:rPr lang="es-ES" dirty="0"/>
              <a:t>Decreto 68/2007. (29 de mayo de 2007). Castilla-La Mancha, España.</a:t>
            </a:r>
          </a:p>
          <a:p>
            <a:r>
              <a:rPr lang="es-ES" dirty="0"/>
              <a:t>Educastur.es. (16 de enero de 2012). Normativa de aplicación para las Asociaciones de Madres y Padres. Asturias, España.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9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effectLst/>
              </a:rPr>
              <a:t>BIBLIOGRAFÍA: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484784"/>
            <a:ext cx="6400800" cy="4266808"/>
          </a:xfrm>
        </p:spPr>
        <p:txBody>
          <a:bodyPr>
            <a:noAutofit/>
          </a:bodyPr>
          <a:lstStyle/>
          <a:p>
            <a:r>
              <a:rPr lang="es-ES" sz="1400" dirty="0"/>
              <a:t>Hall Coombs, P. (1971). </a:t>
            </a:r>
            <a:r>
              <a:rPr lang="es-ES" sz="1400" i="1" dirty="0"/>
              <a:t>La crisis mundial de la educación.</a:t>
            </a:r>
            <a:r>
              <a:rPr lang="es-ES" sz="1400" dirty="0"/>
              <a:t> Ediciones </a:t>
            </a:r>
            <a:r>
              <a:rPr lang="es-ES" sz="1400" dirty="0" err="1"/>
              <a:t>Peninsula</a:t>
            </a:r>
            <a:r>
              <a:rPr lang="es-ES" sz="1400" dirty="0"/>
              <a:t>.</a:t>
            </a:r>
          </a:p>
          <a:p>
            <a:r>
              <a:rPr lang="es-ES" sz="1400" dirty="0"/>
              <a:t>HINEK, K. (Escritor). (s.f.). [Película]. http://www.youtube.com/watch?v=mvyteLRe9b4</a:t>
            </a:r>
          </a:p>
          <a:p>
            <a:r>
              <a:rPr lang="es-ES" sz="1400" dirty="0"/>
              <a:t>Mª Carmen Aguilar Ramos. (2005). </a:t>
            </a:r>
            <a:r>
              <a:rPr lang="es-ES" sz="1400" i="1" dirty="0"/>
              <a:t>Prácticas educativas en el ámbito familiar.</a:t>
            </a:r>
            <a:r>
              <a:rPr lang="es-ES" sz="1400" dirty="0"/>
              <a:t> Universidad, </a:t>
            </a:r>
            <a:r>
              <a:rPr lang="es-ES" sz="1400" dirty="0" err="1"/>
              <a:t>FAcultad</a:t>
            </a:r>
            <a:r>
              <a:rPr lang="es-ES" sz="1400" dirty="0"/>
              <a:t> de Ciencias de la Educación, Málaga.</a:t>
            </a:r>
          </a:p>
          <a:p>
            <a:r>
              <a:rPr lang="es-ES" sz="1400" dirty="0"/>
              <a:t>Mestres i Salud, L. (27 de febrero de 2012). </a:t>
            </a:r>
            <a:r>
              <a:rPr lang="es-ES" sz="1400" i="1" dirty="0"/>
              <a:t>¿Cómo mejorar la participación de las familias en la escuela?</a:t>
            </a:r>
            <a:r>
              <a:rPr lang="es-ES" sz="1400" dirty="0"/>
              <a:t> Obtenido de </a:t>
            </a:r>
            <a:r>
              <a:rPr lang="es-ES" sz="1400" dirty="0" err="1"/>
              <a:t>educaweb</a:t>
            </a:r>
            <a:r>
              <a:rPr lang="es-ES" sz="1400" dirty="0"/>
              <a:t>: </a:t>
            </a:r>
            <a:r>
              <a:rPr lang="es-ES" sz="1400" u="sng" dirty="0">
                <a:hlinkClick r:id="rId3"/>
              </a:rPr>
              <a:t>http://www.educaweb.com/noticia/2012/02/27/como-mejorar-participacion-familias-escuela-5316/</a:t>
            </a:r>
            <a:endParaRPr lang="es-ES" sz="1400" dirty="0"/>
          </a:p>
          <a:p>
            <a:r>
              <a:rPr lang="es-ES" sz="1400" dirty="0"/>
              <a:t>Neira, R. V. (s.f.).</a:t>
            </a:r>
          </a:p>
          <a:p>
            <a:r>
              <a:rPr lang="es-ES" sz="1400" dirty="0" err="1"/>
              <a:t>Pantaleoni</a:t>
            </a:r>
            <a:r>
              <a:rPr lang="es-ES" sz="1400" dirty="0"/>
              <a:t>, A. (23 de marzo de 2011). Estar o no estar en el AMPA. </a:t>
            </a:r>
            <a:r>
              <a:rPr lang="es-ES" sz="1400" i="1" dirty="0"/>
              <a:t>El país</a:t>
            </a:r>
            <a:r>
              <a:rPr lang="es-ES" sz="1400" dirty="0"/>
              <a:t>.</a:t>
            </a:r>
          </a:p>
          <a:p>
            <a:r>
              <a:rPr lang="es-ES" sz="1400" i="1" dirty="0"/>
              <a:t>Papás 2.0</a:t>
            </a:r>
            <a:r>
              <a:rPr lang="es-ES" sz="1400" dirty="0"/>
              <a:t>. (s.f.). Obtenido de </a:t>
            </a:r>
            <a:r>
              <a:rPr lang="es-ES" sz="1400" u="sng" dirty="0">
                <a:hlinkClick r:id="rId4"/>
              </a:rPr>
              <a:t>https://papas.educa.jccm.es/papas/</a:t>
            </a:r>
            <a:endParaRPr lang="es-ES" sz="1400" dirty="0"/>
          </a:p>
          <a:p>
            <a:r>
              <a:rPr lang="es-ES" sz="1400" dirty="0"/>
              <a:t>PETER GREY. (s.f.). HISTORIA DE LA EDUCACION. </a:t>
            </a:r>
            <a:r>
              <a:rPr lang="es-ES" sz="1400" i="1" dirty="0"/>
              <a:t>http://www.permondo.eu/articulos-en-espanol/historia-de-la-educacion.html</a:t>
            </a:r>
            <a:r>
              <a:rPr lang="es-ES" sz="1400" dirty="0"/>
              <a:t>.</a:t>
            </a:r>
          </a:p>
          <a:p>
            <a:r>
              <a:rPr lang="es-ES" sz="1400" dirty="0"/>
              <a:t>Rodríguez, P. (28 de junio de 2013). Las </a:t>
            </a:r>
            <a:r>
              <a:rPr lang="es-ES" sz="1400" dirty="0" err="1"/>
              <a:t>Ampas</a:t>
            </a:r>
            <a:r>
              <a:rPr lang="es-ES" sz="1400" dirty="0"/>
              <a:t> erigen como uno de los garantes de la igualdad educativa en tiempos de crisis. </a:t>
            </a:r>
            <a:r>
              <a:rPr lang="es-ES" sz="1400" i="1" dirty="0"/>
              <a:t>Eldiario.es</a:t>
            </a:r>
            <a:r>
              <a:rPr lang="es-ES" sz="1400" dirty="0"/>
              <a:t>.</a:t>
            </a:r>
          </a:p>
          <a:p>
            <a:r>
              <a:rPr lang="es-ES" sz="1400" dirty="0"/>
              <a:t>Sánchez </a:t>
            </a:r>
            <a:r>
              <a:rPr lang="es-ES" sz="1400" dirty="0" err="1"/>
              <a:t>Lorite</a:t>
            </a:r>
            <a:r>
              <a:rPr lang="es-ES" sz="1400" dirty="0"/>
              <a:t>, S. (12 de julio de 2012). </a:t>
            </a:r>
            <a:r>
              <a:rPr lang="es-ES" sz="1400" i="1" dirty="0"/>
              <a:t>La importancia de la familia en Educación infantil.</a:t>
            </a:r>
            <a:r>
              <a:rPr lang="es-ES" sz="1400" dirty="0"/>
              <a:t> Obtenido de http://reunir.unir.net/bitstream/handle/123456789/537/Sanchez.Sonia.pdf?sequence=1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429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effectLst/>
              </a:rPr>
              <a:t>BIBLIOGRAFÍA: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331640" y="1484784"/>
            <a:ext cx="6400800" cy="4266808"/>
          </a:xfrm>
        </p:spPr>
        <p:txBody>
          <a:bodyPr>
            <a:noAutofit/>
          </a:bodyPr>
          <a:lstStyle/>
          <a:p>
            <a:r>
              <a:rPr lang="es-ES" sz="1400" dirty="0"/>
              <a:t>Susana </a:t>
            </a:r>
            <a:r>
              <a:rPr lang="es-ES" sz="1400" dirty="0" err="1"/>
              <a:t>Torío</a:t>
            </a:r>
            <a:r>
              <a:rPr lang="es-ES" sz="1400" dirty="0"/>
              <a:t> López, J. V. (2008). ESTILOS EDUCATIVOS PARENTALES. REVISIÓN BIBLIOGRÁFICA Y REFORMULACIÓN TEÓRICA.</a:t>
            </a:r>
          </a:p>
          <a:p>
            <a:r>
              <a:rPr lang="es-ES" sz="1400" dirty="0"/>
              <a:t>Urra, J. (2006). </a:t>
            </a:r>
            <a:r>
              <a:rPr lang="es-ES" sz="1400" i="1" dirty="0"/>
              <a:t>EL PEQUEÑO DICTADOR CUANDO LOS PADRES SON LAS VÍCTIMAS.</a:t>
            </a:r>
            <a:r>
              <a:rPr lang="es-ES" sz="1400" dirty="0"/>
              <a:t> LA ESFERA DE LOS LIBROS.</a:t>
            </a:r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 </a:t>
            </a:r>
          </a:p>
          <a:p>
            <a:r>
              <a:rPr lang="es-ES" sz="1400" b="1" dirty="0"/>
              <a:t> WEBGRAFÍA:</a:t>
            </a:r>
            <a:endParaRPr lang="es-ES" sz="1400" dirty="0"/>
          </a:p>
          <a:p>
            <a:r>
              <a:rPr lang="es-ES" sz="1400" i="1" dirty="0"/>
              <a:t>http://es.wikibooks.org/wiki/Wikichicos/La_Antigua_Grecia/Cultura</a:t>
            </a:r>
            <a:r>
              <a:rPr lang="es-ES" sz="1400" dirty="0"/>
              <a:t>. </a:t>
            </a:r>
            <a:r>
              <a:rPr lang="en-US" sz="1400" dirty="0"/>
              <a:t>(</a:t>
            </a:r>
            <a:r>
              <a:rPr lang="en-US" sz="1400" dirty="0" err="1"/>
              <a:t>s.f.</a:t>
            </a:r>
            <a:r>
              <a:rPr lang="en-US" sz="1400" dirty="0"/>
              <a:t>).</a:t>
            </a:r>
            <a:endParaRPr lang="es-ES" sz="1400" dirty="0"/>
          </a:p>
          <a:p>
            <a:r>
              <a:rPr lang="en-US" sz="1400" i="1" dirty="0"/>
              <a:t>http://www.llibreriapedagogica.com/butlletins/revistes34/educacion24.htm</a:t>
            </a:r>
            <a:r>
              <a:rPr lang="en-US" sz="1400" dirty="0"/>
              <a:t>. (</a:t>
            </a:r>
            <a:r>
              <a:rPr lang="en-US" sz="1400" dirty="0" err="1"/>
              <a:t>s.f.</a:t>
            </a:r>
            <a:r>
              <a:rPr lang="en-US" sz="1400" dirty="0"/>
              <a:t>).</a:t>
            </a:r>
            <a:endParaRPr lang="es-ES" sz="1400" dirty="0"/>
          </a:p>
          <a:p>
            <a:r>
              <a:rPr lang="en-US" sz="1400" i="1" dirty="0"/>
              <a:t>http://www.youtube.com/watch?v=mvyteLRe9b4&amp;list=PL966DFE6DB59A698E].</a:t>
            </a:r>
            <a:r>
              <a:rPr lang="en-US" sz="1400" dirty="0"/>
              <a:t> (</a:t>
            </a:r>
            <a:r>
              <a:rPr lang="en-US" sz="1400" dirty="0" err="1"/>
              <a:t>s.f.</a:t>
            </a:r>
            <a:r>
              <a:rPr lang="en-US" sz="1400" dirty="0"/>
              <a:t>). [</a:t>
            </a:r>
            <a:r>
              <a:rPr lang="en-US" sz="1400" dirty="0" err="1"/>
              <a:t>Película</a:t>
            </a:r>
            <a:r>
              <a:rPr lang="en-US" sz="1400" dirty="0"/>
              <a:t>].</a:t>
            </a:r>
            <a:endParaRPr lang="es-ES" sz="14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169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3" y="228601"/>
            <a:ext cx="8400231" cy="7521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PRIMER AGENTE DE SOCIALIZACIÓN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929190" y="1071546"/>
            <a:ext cx="3940490" cy="5164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Desde que el niño nace ya forma parte de una familia.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PRIMER AGENTE DE SOCIALIZACIÓN (valores, normas, conocimiento de su grupo social, adaptación, comportamientos, patrones…)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Importancia de lo que se transmite con </a:t>
            </a:r>
            <a:r>
              <a:rPr lang="es-ES" b="1" dirty="0" smtClean="0"/>
              <a:t>el ejemplo.</a:t>
            </a:r>
            <a:endParaRPr lang="es-ES" b="1" dirty="0"/>
          </a:p>
        </p:txBody>
      </p:sp>
      <p:pic>
        <p:nvPicPr>
          <p:cNvPr id="4" name="irc_mi" descr="http://2.bp.blogspot.com/-ALPCqz1JI_o/Ua-2Y7tMaTI/AAAAAAAAAKs/_Wl591nD3FY/s400/d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571240" cy="236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9" y="3643314"/>
            <a:ext cx="3356899" cy="21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Mecanismos imitativos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00438"/>
            <a:ext cx="3571128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1142984"/>
            <a:ext cx="464347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S" sz="2800" dirty="0" smtClean="0">
              <a:solidFill>
                <a:schemeClr val="accent2"/>
              </a:solidFill>
              <a:latin typeface="Georgia" pitchFamily="18" charset="0"/>
              <a:ea typeface="Arial" pitchFamily="34" charset="0"/>
              <a:cs typeface="Calibri" pitchFamily="34" charset="0"/>
            </a:endParaRPr>
          </a:p>
          <a:p>
            <a:pPr marL="0"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dirty="0" smtClean="0">
                <a:solidFill>
                  <a:schemeClr val="accent2"/>
                </a:solidFill>
                <a:latin typeface="Georgia" pitchFamily="18" charset="0"/>
                <a:ea typeface="Arial" pitchFamily="34" charset="0"/>
                <a:cs typeface="Calibri" pitchFamily="34" charset="0"/>
              </a:rPr>
              <a:t>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eorgia" pitchFamily="18" charset="0"/>
                <a:ea typeface="Arial" pitchFamily="34" charset="0"/>
                <a:cs typeface="Calibri" pitchFamily="34" charset="0"/>
              </a:rPr>
              <a:t>prendizaje de la conducta</a:t>
            </a:r>
            <a:endParaRPr lang="es-ES" sz="2800" dirty="0" smtClean="0">
              <a:solidFill>
                <a:schemeClr val="accent2"/>
              </a:solidFill>
              <a:latin typeface="Georgia" pitchFamily="18" charset="0"/>
              <a:ea typeface="Arial" pitchFamily="34" charset="0"/>
              <a:cs typeface="Calibri" pitchFamily="34" charset="0"/>
            </a:endParaRPr>
          </a:p>
          <a:p>
            <a:pPr marL="0"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Georgia" pitchFamily="18" charset="0"/>
              <a:ea typeface="Arial" pitchFamily="34" charset="0"/>
              <a:cs typeface="Calibri" pitchFamily="34" charset="0"/>
            </a:endParaRPr>
          </a:p>
          <a:p>
            <a:pPr marL="0"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eorgia" pitchFamily="18" charset="0"/>
                <a:ea typeface="Arial" pitchFamily="34" charset="0"/>
                <a:cs typeface="Calibri" pitchFamily="34" charset="0"/>
              </a:rPr>
              <a:t>Desarrollo del pensamiento</a:t>
            </a:r>
          </a:p>
          <a:p>
            <a:pPr marL="0"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Georgia" pitchFamily="18" charset="0"/>
              <a:ea typeface="Arial" pitchFamily="34" charset="0"/>
              <a:cs typeface="Calibri" pitchFamily="34" charset="0"/>
            </a:endParaRPr>
          </a:p>
          <a:p>
            <a:pPr marL="0"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dirty="0" smtClean="0">
                <a:solidFill>
                  <a:schemeClr val="accent2"/>
                </a:solidFill>
                <a:latin typeface="Georgia" pitchFamily="18" charset="0"/>
                <a:ea typeface="Arial" pitchFamily="34" charset="0"/>
                <a:cs typeface="Calibri" pitchFamily="34" charset="0"/>
              </a:rPr>
              <a:t>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eorgia" pitchFamily="18" charset="0"/>
                <a:ea typeface="Arial" pitchFamily="34" charset="0"/>
                <a:cs typeface="Calibri" pitchFamily="34" charset="0"/>
              </a:rPr>
              <a:t>e modela la personalidad.</a:t>
            </a:r>
          </a:p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Georgia" pitchFamily="18" charset="0"/>
              <a:ea typeface="Arial" pitchFamily="34" charset="0"/>
              <a:cs typeface="Calibri" pitchFamily="34" charset="0"/>
            </a:endParaRPr>
          </a:p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dirty="0" smtClean="0">
              <a:solidFill>
                <a:schemeClr val="accent2"/>
              </a:solidFill>
              <a:latin typeface="Georgia" pitchFamily="18" charset="0"/>
              <a:ea typeface="Arial" pitchFamily="34" charset="0"/>
              <a:cs typeface="Calibri" pitchFamily="34" charset="0"/>
            </a:endParaRPr>
          </a:p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eorgia" pitchFamily="18" charset="0"/>
                <a:ea typeface="Arial" pitchFamily="34" charset="0"/>
                <a:cs typeface="Calibri" pitchFamily="34" charset="0"/>
              </a:rPr>
              <a:t>Este grupo es el primer punto </a:t>
            </a:r>
          </a:p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Georgia" pitchFamily="18" charset="0"/>
                <a:ea typeface="Arial" pitchFamily="34" charset="0"/>
                <a:cs typeface="Calibri" pitchFamily="34" charset="0"/>
              </a:rPr>
              <a:t>de referencia para la socialización del niño.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7" y="228600"/>
            <a:ext cx="8510617" cy="170020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Los ritos, las creencias y comportamientos, determinan la conducta humana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4248472" cy="3599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4400" dirty="0">
              <a:latin typeface="Georgia" panose="02040502050405020303" pitchFamily="18" charset="0"/>
            </a:endParaRP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71744"/>
            <a:ext cx="3629032" cy="24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00240"/>
            <a:ext cx="2390338" cy="34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91550" cy="1352553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Georgia" pitchFamily="18" charset="0"/>
              </a:rPr>
              <a:t>Cada miembro tiene un estilo propio de cumplir sus funciones para con los hijos y la  sociedad,  unidos por los sentimientos o por el afecto</a:t>
            </a:r>
            <a:endParaRPr lang="es-ES" sz="2800" dirty="0">
              <a:latin typeface="Georgia" pitchFamily="18" charset="0"/>
            </a:endParaRPr>
          </a:p>
        </p:txBody>
      </p:sp>
      <p:pic>
        <p:nvPicPr>
          <p:cNvPr id="4" name="image00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5715040" cy="2043118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3143</Words>
  <Application>Microsoft Office PowerPoint</Application>
  <PresentationFormat>Presentación en pantalla (4:3)</PresentationFormat>
  <Paragraphs>411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1_Transmisión de listas</vt:lpstr>
      <vt:lpstr>LA FAMILIA</vt:lpstr>
      <vt:lpstr>1: La familia como contexto humano y primer agente de socialización.</vt:lpstr>
      <vt:lpstr>¡LAS FAMILIAS PUEDEN SER DE MUCHOS TIPOS!</vt:lpstr>
      <vt:lpstr>¿Qué familias nos encontramos en nuestra cotidianeidad y a nuestro alrededor?</vt:lpstr>
      <vt:lpstr>¿Cuál es la realidad? ¿a qué llamamos familia?</vt:lpstr>
      <vt:lpstr>PRIMER AGENTE DE SOCIALIZACIÓN</vt:lpstr>
      <vt:lpstr>Mecanismos imitativos</vt:lpstr>
      <vt:lpstr>Los ritos, las creencias y comportamientos, determinan la conducta humana</vt:lpstr>
      <vt:lpstr>Cada miembro tiene un estilo propio de cumplir sus funciones para con los hijos y la  sociedad,  unidos por los sentimientos o por el afecto</vt:lpstr>
      <vt:lpstr>LA FAMILIA, es el origen y las raíces de una persona desde….  hasta…</vt:lpstr>
      <vt:lpstr>LA FAMILIA COMO INSTITUCIÓN pautas de interacción  RESPONSABILIDAD: lo que se puede y se debe hacer (sin que se interpongan los padres). Relaciones sociales. Otras instituciones.  </vt:lpstr>
      <vt:lpstr>FUNCIONES BÁSICAS: </vt:lpstr>
      <vt:lpstr>Transmitir valores</vt:lpstr>
      <vt:lpstr>2 - TRANSFORMACION FUNCIONES EDUCATIVAS FAMILIARES.  </vt:lpstr>
      <vt:lpstr>EVOLUCION FAMILIAR</vt:lpstr>
      <vt:lpstr>PREHISTORIA</vt:lpstr>
      <vt:lpstr>GRECIA CLÁSICA</vt:lpstr>
      <vt:lpstr>ROMA CLÁSICA</vt:lpstr>
      <vt:lpstr>ROMA CLÁSICA </vt:lpstr>
      <vt:lpstr>Presentación de PowerPoint</vt:lpstr>
      <vt:lpstr>EDAD MEDIA</vt:lpstr>
      <vt:lpstr>EL RENACIMIENTO</vt:lpstr>
      <vt:lpstr>Presentación de PowerPoint</vt:lpstr>
      <vt:lpstr>EDAD MODERNA</vt:lpstr>
      <vt:lpstr>EDAD CONTEMPORÁNEA</vt:lpstr>
      <vt:lpstr>EDAD CONTEMPORÁNEA</vt:lpstr>
      <vt:lpstr>3. La familia en la Educación Infantil y en la Educación Primaria</vt:lpstr>
      <vt:lpstr>La familia y la escuela</vt:lpstr>
      <vt:lpstr>Las asociaciones de padres</vt:lpstr>
      <vt:lpstr>Las nuevas tecnologías y la relación entre las familias y la escuela</vt:lpstr>
      <vt:lpstr>La familia educadora</vt:lpstr>
      <vt:lpstr>La familia en la Educación Infantil</vt:lpstr>
      <vt:lpstr>La familia en la Educación Primaria</vt:lpstr>
      <vt:lpstr>Educación escolar vs. Educación familiar: Enfoque social</vt:lpstr>
      <vt:lpstr>4 - ESTILOS EDUCATIVOS FAMILIARES:</vt:lpstr>
      <vt:lpstr>El niño en la actualidad:</vt:lpstr>
      <vt:lpstr>Presentación de PowerPoint</vt:lpstr>
      <vt:lpstr>ESTILOS EDUCATIVOS PARENTALES:</vt:lpstr>
      <vt:lpstr>Padres democráticos: (características principales)</vt:lpstr>
      <vt:lpstr>Autoritario:</vt:lpstr>
      <vt:lpstr>Permisivo:</vt:lpstr>
      <vt:lpstr>Negligente:</vt:lpstr>
      <vt:lpstr>VARIABLES RELACIONADAS CON EL ESTILO PARENTAL I</vt:lpstr>
      <vt:lpstr>VARIABLES RELACIONADAS CON EL ESTILO PARENTAL II</vt:lpstr>
      <vt:lpstr>INFLUENCIAS DEL ESTILO PARENTAL EN EL PROCESO DE SOCIALIZACIÓN DEL NIÑO</vt:lpstr>
      <vt:lpstr>INFLUENCIAS DEL ESTILO PARENTAL EN EL PROCESO DE SOCIALIZACIÓN DEL NIÑO</vt:lpstr>
      <vt:lpstr>5 - CONCLUSIONES:</vt:lpstr>
      <vt:lpstr>CONCLUSIONES PRIMER AGENTE SOCIALIZACIÓN</vt:lpstr>
      <vt:lpstr>CONCLUSIONES </vt:lpstr>
      <vt:lpstr>CONCLUSIONES</vt:lpstr>
      <vt:lpstr>Conclusiones sobre el estilo educativo de los padres</vt:lpstr>
      <vt:lpstr>Conclusiones sobre el estilo educativo de los padres</vt:lpstr>
      <vt:lpstr>Conclusiones sobre el estilo educativo de los padres</vt:lpstr>
      <vt:lpstr>PARA REFLEXIONAR</vt:lpstr>
      <vt:lpstr>DEBATE</vt:lpstr>
      <vt:lpstr>BIBLIOGRAFÍA:</vt:lpstr>
      <vt:lpstr>BIBLIOGRAFÍA:</vt:lpstr>
      <vt:lpstr>BIBLIOGRAFÍA: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FAMILIA</dc:title>
  <dc:creator>Javier</dc:creator>
  <cp:lastModifiedBy>karina</cp:lastModifiedBy>
  <cp:revision>80</cp:revision>
  <dcterms:created xsi:type="dcterms:W3CDTF">2014-04-17T08:23:01Z</dcterms:created>
  <dcterms:modified xsi:type="dcterms:W3CDTF">2014-06-08T19:59:15Z</dcterms:modified>
</cp:coreProperties>
</file>